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2"/>
  </p:notesMasterIdLst>
  <p:sldIdLst>
    <p:sldId id="256" r:id="rId2"/>
    <p:sldId id="282" r:id="rId3"/>
    <p:sldId id="258" r:id="rId4"/>
    <p:sldId id="259" r:id="rId5"/>
    <p:sldId id="277" r:id="rId6"/>
    <p:sldId id="274" r:id="rId7"/>
    <p:sldId id="289" r:id="rId8"/>
    <p:sldId id="290" r:id="rId9"/>
    <p:sldId id="291" r:id="rId10"/>
    <p:sldId id="284" r:id="rId11"/>
    <p:sldId id="261" r:id="rId12"/>
    <p:sldId id="285" r:id="rId13"/>
    <p:sldId id="287" r:id="rId14"/>
    <p:sldId id="314" r:id="rId15"/>
    <p:sldId id="288" r:id="rId16"/>
    <p:sldId id="292" r:id="rId17"/>
    <p:sldId id="312" r:id="rId18"/>
    <p:sldId id="278" r:id="rId19"/>
    <p:sldId id="296" r:id="rId20"/>
    <p:sldId id="297" r:id="rId21"/>
    <p:sldId id="298" r:id="rId22"/>
    <p:sldId id="268" r:id="rId23"/>
    <p:sldId id="299" r:id="rId24"/>
    <p:sldId id="279" r:id="rId25"/>
    <p:sldId id="263" r:id="rId26"/>
    <p:sldId id="266" r:id="rId27"/>
    <p:sldId id="265" r:id="rId28"/>
    <p:sldId id="264" r:id="rId29"/>
    <p:sldId id="273" r:id="rId30"/>
    <p:sldId id="260" r:id="rId31"/>
    <p:sldId id="301" r:id="rId32"/>
    <p:sldId id="311" r:id="rId33"/>
    <p:sldId id="305" r:id="rId34"/>
    <p:sldId id="310" r:id="rId35"/>
    <p:sldId id="307" r:id="rId36"/>
    <p:sldId id="308" r:id="rId37"/>
    <p:sldId id="309" r:id="rId38"/>
    <p:sldId id="313" r:id="rId39"/>
    <p:sldId id="304" r:id="rId40"/>
    <p:sldId id="28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ci Kutaka" initials="TK" lastIdx="43" clrIdx="0">
    <p:extLst>
      <p:ext uri="{19B8F6BF-5375-455C-9EA6-DF929625EA0E}">
        <p15:presenceInfo xmlns:p15="http://schemas.microsoft.com/office/powerpoint/2012/main" userId="S-1-5-21-1409082233-2025429265-682003330-361163" providerId="AD"/>
      </p:ext>
    </p:extLst>
  </p:cmAuthor>
  <p:cmAuthor id="2" name="Pavel Chernyavskiy" initials="PC" lastIdx="45" clrIdx="1">
    <p:extLst>
      <p:ext uri="{19B8F6BF-5375-455C-9EA6-DF929625EA0E}">
        <p15:presenceInfo xmlns:p15="http://schemas.microsoft.com/office/powerpoint/2012/main" userId="S::dww4kc@virginia.edu::5a7965ae-e299-429f-af9c-9905f4901468" providerId="AD"/>
      </p:ext>
    </p:extLst>
  </p:cmAuthor>
  <p:cmAuthor id="3" name="CarsonKeeter" initials="CK" lastIdx="25" clrIdx="2">
    <p:extLst>
      <p:ext uri="{19B8F6BF-5375-455C-9EA6-DF929625EA0E}">
        <p15:presenceInfo xmlns:p15="http://schemas.microsoft.com/office/powerpoint/2012/main" userId="CarsonKee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092"/>
    <a:srgbClr val="1F78B4"/>
    <a:srgbClr val="FFFFFF"/>
    <a:srgbClr val="B1D4E6"/>
    <a:srgbClr val="A6CEE3"/>
    <a:srgbClr val="8887AB"/>
    <a:srgbClr val="D27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3175" autoAdjust="0"/>
  </p:normalViewPr>
  <p:slideViewPr>
    <p:cSldViewPr snapToGrid="0">
      <p:cViewPr varScale="1">
        <p:scale>
          <a:sx n="75" d="100"/>
          <a:sy n="75" d="100"/>
        </p:scale>
        <p:origin x="13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6T13:29:17.720" idx="37">
    <p:pos x="106" y="106"/>
    <p:text>From Pavel: perhaps we highlight items within something like 0.25 of the mean (0). So, items J, B, 33, and I are "typical" items in terms of length measurement strategy sophistication.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25T13:30:27.016" idx="24">
    <p:pos x="3662" y="664"/>
    <p:text>I'm using the top, middlemost, and bottom 10 students but I can easily change this to percentiles if needed.</p:text>
    <p:extLst>
      <p:ext uri="{C676402C-5697-4E1C-873F-D02D1690AC5C}">
        <p15:threadingInfo xmlns:p15="http://schemas.microsoft.com/office/powerpoint/2012/main" timeZoneBias="360"/>
      </p:ext>
    </p:extLst>
  </p:cm>
  <p:cm authorId="1" dt="2021-03-26T14:05:01.265" idx="43">
    <p:pos x="3662" y="760"/>
    <p:text>I like a lot.
The takeaway is that we *can* score every student in terms of their sophistication and then use these scores like we use Rasch scores in correctness-based assessments.</p:text>
    <p:extLst>
      <p:ext uri="{C676402C-5697-4E1C-873F-D02D1690AC5C}">
        <p15:threadingInfo xmlns:p15="http://schemas.microsoft.com/office/powerpoint/2012/main" timeZoneBias="360">
          <p15:parentCm authorId="3" idx="2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CFD3-F6B7-449D-A131-5DBAE814DCE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2CC5F-FF65-463F-9503-13A42FF8C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2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7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5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50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8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3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6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7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7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1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2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9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59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5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60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2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6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77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2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42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0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9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4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4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66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2CC5F-FF65-463F-9503-13A42FF8C4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ingtrajectories.org/math/learning-trajecto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74CF-2564-402A-934F-9C54A23C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69598"/>
            <a:ext cx="8991600" cy="3338700"/>
          </a:xfrm>
        </p:spPr>
        <p:txBody>
          <a:bodyPr>
            <a:normAutofit/>
          </a:bodyPr>
          <a:lstStyle/>
          <a:p>
            <a:r>
              <a:rPr lang="en-US" dirty="0"/>
              <a:t>Modeling Ordinal Sophistication of Problem-Solving Strategies for Length-Measurement: </a:t>
            </a:r>
            <a:br>
              <a:rPr lang="en-US" dirty="0"/>
            </a:br>
            <a:r>
              <a:rPr lang="en-US" sz="3200" b="1" dirty="0"/>
              <a:t>The Hurdle Approach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2F5FC-DC5F-4229-99B8-31294C67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199" y="3860799"/>
            <a:ext cx="8991599" cy="2916767"/>
          </a:xfrm>
        </p:spPr>
        <p:txBody>
          <a:bodyPr>
            <a:normAutofit lnSpcReduction="10000"/>
          </a:bodyPr>
          <a:lstStyle/>
          <a:p>
            <a:r>
              <a:rPr lang="en-US" sz="3800" b="1" dirty="0"/>
              <a:t>Carson Keeter</a:t>
            </a:r>
          </a:p>
          <a:p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University of Wyoming – Department of Statistics</a:t>
            </a:r>
          </a:p>
          <a:p>
            <a:pPr algn="l"/>
            <a:endParaRPr lang="en-US" sz="2500" b="1" dirty="0"/>
          </a:p>
          <a:p>
            <a:r>
              <a:rPr lang="en-US" sz="2500" b="1" dirty="0"/>
              <a:t>Supervised by: </a:t>
            </a:r>
          </a:p>
          <a:p>
            <a:r>
              <a:rPr lang="en-US" sz="2500" dirty="0"/>
              <a:t>Pavel Chernyavskiy, PhD; </a:t>
            </a:r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University of Virginia – School of Medicine</a:t>
            </a:r>
            <a:endParaRPr lang="en-US" sz="2500" i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500" dirty="0"/>
              <a:t>Traci </a:t>
            </a:r>
            <a:r>
              <a:rPr lang="en-US" sz="2500" dirty="0" err="1"/>
              <a:t>Shizu</a:t>
            </a:r>
            <a:r>
              <a:rPr lang="en-US" sz="2500" dirty="0"/>
              <a:t> Kutaka, PhD; </a:t>
            </a:r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University of Denver – Marsico Institute </a:t>
            </a:r>
            <a:endParaRPr lang="en-US" sz="2500" i="1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2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228968"/>
            <a:ext cx="7729728" cy="1188720"/>
          </a:xfrm>
        </p:spPr>
        <p:txBody>
          <a:bodyPr/>
          <a:lstStyle/>
          <a:p>
            <a:r>
              <a:rPr lang="en-US" dirty="0"/>
              <a:t>Coding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1092"/>
            <a:ext cx="10818927" cy="3983473"/>
          </a:xfrm>
        </p:spPr>
        <p:txBody>
          <a:bodyPr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Most</a:t>
            </a:r>
            <a:r>
              <a:rPr lang="en-US" sz="2400" dirty="0">
                <a:solidFill>
                  <a:srgbClr val="48B092"/>
                </a:solidFill>
              </a:rPr>
              <a:t> Detectable Strategies </a:t>
            </a:r>
            <a:r>
              <a:rPr lang="en-US" sz="2400" dirty="0"/>
              <a:t>were coded 0, 1, 2, or 3 depending on how sophisticated the utilized strategy was </a:t>
            </a:r>
          </a:p>
          <a:p>
            <a:pPr lvl="2"/>
            <a:r>
              <a:rPr lang="en-US" sz="2400" dirty="0"/>
              <a:t>0 = least sophisticated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3 = most sophisticated</a:t>
            </a:r>
          </a:p>
          <a:p>
            <a:pPr lvl="1"/>
            <a:r>
              <a:rPr lang="en-US" sz="2400" dirty="0">
                <a:solidFill>
                  <a:srgbClr val="D27229"/>
                </a:solidFill>
              </a:rPr>
              <a:t>Non-Codable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D27229"/>
                </a:solidFill>
              </a:rPr>
              <a:t> </a:t>
            </a:r>
            <a:r>
              <a:rPr lang="en-US" sz="2400" dirty="0">
                <a:solidFill>
                  <a:srgbClr val="8887AB"/>
                </a:solidFill>
              </a:rPr>
              <a:t>Non-Detectable </a:t>
            </a:r>
            <a:r>
              <a:rPr lang="en-US" sz="2400" dirty="0"/>
              <a:t>Strategies were coded as </a:t>
            </a:r>
            <a:r>
              <a:rPr lang="en-US" sz="2400" i="1" dirty="0"/>
              <a:t>H </a:t>
            </a:r>
            <a:r>
              <a:rPr lang="en-US" sz="2400" dirty="0"/>
              <a:t>(to be processed in the </a:t>
            </a:r>
            <a:r>
              <a:rPr lang="en-US" sz="2400" u="sng" dirty="0"/>
              <a:t>h</a:t>
            </a:r>
            <a:r>
              <a:rPr lang="en-US" sz="2400" dirty="0"/>
              <a:t>urdle model)</a:t>
            </a:r>
          </a:p>
          <a:p>
            <a:pPr lvl="2"/>
            <a:r>
              <a:rPr lang="en-US" sz="2400" dirty="0"/>
              <a:t>Cannot be placed on same sophistication scale as </a:t>
            </a:r>
            <a:r>
              <a:rPr lang="en-US" sz="2400" dirty="0">
                <a:solidFill>
                  <a:srgbClr val="48B092"/>
                </a:solidFill>
              </a:rPr>
              <a:t>Detectable Strategies</a:t>
            </a:r>
            <a:endParaRPr lang="en-US" sz="2400" dirty="0"/>
          </a:p>
          <a:p>
            <a:pPr lvl="2"/>
            <a:endParaRPr lang="en-US" sz="1800" dirty="0"/>
          </a:p>
          <a:p>
            <a:pPr marL="457200" lvl="2" indent="0">
              <a:buNone/>
            </a:pPr>
            <a:endParaRPr lang="en-US" sz="1800" i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13-1F74-4592-8D35-A787979C0E32}"/>
              </a:ext>
            </a:extLst>
          </p:cNvPr>
          <p:cNvSpPr txBox="1"/>
          <p:nvPr/>
        </p:nvSpPr>
        <p:spPr>
          <a:xfrm>
            <a:off x="-210117" y="4775116"/>
            <a:ext cx="11239160" cy="45191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400" b="1" kern="1200" dirty="0">
                <a:effectLst/>
                <a:ea typeface="+mn-ea"/>
                <a:cs typeface="+mn-cs"/>
              </a:rPr>
              <a:t>L0: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1</a:t>
            </a:r>
            <a:r>
              <a:rPr lang="en-US" sz="1400" b="1" kern="1200" dirty="0">
                <a:effectLst/>
                <a:ea typeface="+mn-ea"/>
                <a:cs typeface="+mn-cs"/>
              </a:rPr>
              <a:t> </a:t>
            </a:r>
            <a:r>
              <a:rPr lang="en-US" sz="1400" kern="1200" dirty="0">
                <a:effectLst/>
                <a:ea typeface="+mn-ea"/>
                <a:cs typeface="+mn-cs"/>
              </a:rPr>
              <a:t>= Plays without attempting item</a:t>
            </a:r>
            <a:endParaRPr lang="en-US" sz="14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400" b="1" kern="1200" dirty="0">
                <a:effectLst/>
                <a:ea typeface="+mn-ea"/>
                <a:cs typeface="+mn-cs"/>
              </a:rPr>
              <a:t>L1: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2</a:t>
            </a:r>
            <a:r>
              <a:rPr lang="en-US" sz="1400" kern="1200" dirty="0">
                <a:effectLst/>
                <a:ea typeface="+mn-ea"/>
                <a:cs typeface="+mn-cs"/>
              </a:rPr>
              <a:t> = </a:t>
            </a:r>
            <a:r>
              <a:rPr lang="en-US" sz="1400" kern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Compares only 2 towers at a time</a:t>
            </a:r>
            <a:r>
              <a:rPr lang="en-US" sz="1400" dirty="0"/>
              <a:t>;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3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 = Separates into categorizes of length without complete ordering within them;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4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 = Attempts to order without alignment</a:t>
            </a:r>
            <a:r>
              <a:rPr lang="en-US" sz="1400" kern="1200" dirty="0">
                <a:effectLst/>
                <a:ea typeface="+mn-ea"/>
                <a:cs typeface="+mn-cs"/>
              </a:rPr>
              <a:t>;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10 </a:t>
            </a:r>
            <a:r>
              <a:rPr lang="en-US" sz="1400" kern="1200" dirty="0">
                <a:effectLst/>
                <a:ea typeface="+mn-ea"/>
                <a:cs typeface="+mn-cs"/>
              </a:rPr>
              <a:t>= Uses trial and error repeatedly to order</a:t>
            </a:r>
            <a:endParaRPr lang="en-US" sz="1400" kern="1200" dirty="0">
              <a:effectLst/>
              <a:ea typeface="+mn-ea"/>
              <a:cs typeface="Arial" panose="020B0604020202020204" pitchFamily="34" charset="0"/>
            </a:endParaRPr>
          </a:p>
          <a:p>
            <a:pPr marL="457200" indent="-228600">
              <a:spcBef>
                <a:spcPts val="1000"/>
              </a:spcBef>
            </a:pPr>
            <a:r>
              <a:rPr lang="en-US" sz="1400" b="1" dirty="0">
                <a:effectLst/>
                <a:cs typeface="Arial" panose="020B0604020202020204" pitchFamily="34" charset="0"/>
              </a:rPr>
              <a:t>L2: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5</a:t>
            </a:r>
            <a:r>
              <a:rPr lang="en-US" sz="1400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 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= Attempts to order with alignment </a:t>
            </a:r>
            <a:endParaRPr lang="en-US" sz="14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r>
              <a:rPr lang="en-US" sz="1400" b="1" dirty="0"/>
              <a:t>L3: </a:t>
            </a:r>
            <a:r>
              <a:rPr lang="en-US" sz="1400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6 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= Systematically searches for the next long/shorter tower</a:t>
            </a:r>
            <a:endParaRPr lang="en-US" sz="14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r>
              <a:rPr lang="en-US" sz="1400" b="1" dirty="0">
                <a:effectLst/>
              </a:rPr>
              <a:t>H:</a:t>
            </a:r>
            <a:r>
              <a:rPr lang="en-US" sz="1400" kern="1200" dirty="0">
                <a:effectLst/>
                <a:ea typeface="+mn-ea"/>
                <a:cs typeface="+mn-cs"/>
              </a:rPr>
              <a:t> </a:t>
            </a:r>
            <a:r>
              <a:rPr lang="en-US" sz="1400" b="1" kern="1200" dirty="0">
                <a:solidFill>
                  <a:srgbClr val="D27229"/>
                </a:solidFill>
                <a:effectLst/>
                <a:ea typeface="+mn-ea"/>
                <a:cs typeface="Arial" panose="020B0604020202020204" pitchFamily="34" charset="0"/>
              </a:rPr>
              <a:t>7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 = Other;</a:t>
            </a:r>
            <a:r>
              <a:rPr lang="en-US" sz="1400" dirty="0">
                <a:cs typeface="Arial" panose="020B0604020202020204" pitchFamily="34" charset="0"/>
              </a:rPr>
              <a:t>  </a:t>
            </a:r>
            <a:r>
              <a:rPr lang="en-US" sz="1400" b="1" dirty="0">
                <a:solidFill>
                  <a:srgbClr val="8887AB"/>
                </a:solidFill>
                <a:cs typeface="Arial" panose="020B0604020202020204" pitchFamily="34" charset="0"/>
              </a:rPr>
              <a:t>8</a:t>
            </a:r>
            <a:r>
              <a:rPr lang="en-US" sz="1400" dirty="0">
                <a:solidFill>
                  <a:srgbClr val="8887AB"/>
                </a:solidFill>
                <a:cs typeface="Arial" panose="020B0604020202020204" pitchFamily="34" charset="0"/>
              </a:rPr>
              <a:t> </a:t>
            </a:r>
            <a:r>
              <a:rPr lang="en-US" sz="1400" dirty="0">
                <a:cs typeface="Arial" panose="020B0604020202020204" pitchFamily="34" charset="0"/>
              </a:rPr>
              <a:t>= Strategy could not be observed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; </a:t>
            </a:r>
            <a:r>
              <a:rPr lang="en-US" sz="1400" b="1" kern="1200" dirty="0">
                <a:solidFill>
                  <a:srgbClr val="D27229"/>
                </a:solidFill>
                <a:effectLst/>
                <a:ea typeface="+mn-ea"/>
                <a:cs typeface="Arial" panose="020B0604020202020204" pitchFamily="34" charset="0"/>
              </a:rPr>
              <a:t>9</a:t>
            </a:r>
            <a:r>
              <a:rPr lang="en-US" sz="1400" kern="1200" dirty="0">
                <a:effectLst/>
                <a:ea typeface="+mn-ea"/>
                <a:cs typeface="Arial" panose="020B0604020202020204" pitchFamily="34" charset="0"/>
              </a:rPr>
              <a:t> = NA</a:t>
            </a:r>
            <a:endParaRPr lang="en-US" sz="14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dirty="0">
              <a:solidFill>
                <a:srgbClr val="262626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3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Hurdle Modeling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6A477-D7A8-42CE-AE34-4C0AE9F4C8F1}"/>
              </a:ext>
            </a:extLst>
          </p:cNvPr>
          <p:cNvSpPr txBox="1"/>
          <p:nvPr/>
        </p:nvSpPr>
        <p:spPr>
          <a:xfrm>
            <a:off x="114300" y="965200"/>
            <a:ext cx="57531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1: Collect and Code Data</a:t>
            </a:r>
          </a:p>
          <a:p>
            <a:pPr marL="457200" indent="-457200">
              <a:buAutoNum type="arabicParenR"/>
            </a:pPr>
            <a:r>
              <a:rPr lang="en-US" sz="2000" dirty="0">
                <a:solidFill>
                  <a:srgbClr val="48B092"/>
                </a:solidFill>
              </a:rPr>
              <a:t>Detectable Strategies </a:t>
            </a:r>
          </a:p>
          <a:p>
            <a:pPr marL="457200" indent="-457200">
              <a:buAutoNum type="arabicParenR"/>
            </a:pPr>
            <a:r>
              <a:rPr lang="en-US" sz="2000" dirty="0">
                <a:solidFill>
                  <a:srgbClr val="D27229"/>
                </a:solidFill>
              </a:rPr>
              <a:t>Non-Codable Strategies</a:t>
            </a:r>
          </a:p>
          <a:p>
            <a:pPr marL="457200" indent="-457200">
              <a:buAutoNum type="arabicParenR"/>
            </a:pPr>
            <a:r>
              <a:rPr lang="en-US" sz="2000" dirty="0">
                <a:solidFill>
                  <a:srgbClr val="8887AB"/>
                </a:solidFill>
              </a:rPr>
              <a:t>Non-Detectable Strategies with Correct Responses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 2 (a): Filter </a:t>
            </a:r>
            <a:r>
              <a:rPr lang="en-US" sz="2400" i="1" dirty="0">
                <a:solidFill>
                  <a:srgbClr val="48B092"/>
                </a:solidFill>
              </a:rPr>
              <a:t>Detectable </a:t>
            </a:r>
            <a:r>
              <a:rPr lang="en-US" sz="2400" i="1" dirty="0"/>
              <a:t>Strategies</a:t>
            </a:r>
            <a:r>
              <a:rPr lang="en-US" sz="2400" i="1" dirty="0">
                <a:solidFill>
                  <a:srgbClr val="48B092"/>
                </a:solidFill>
              </a:rPr>
              <a:t> </a:t>
            </a:r>
          </a:p>
          <a:p>
            <a:r>
              <a:rPr lang="en-US" sz="2400" dirty="0"/>
              <a:t>and determine sophistication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0 = mean level of latent sophistication in the population of kindergarten-aged children. 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 2 (b): Determine probability of </a:t>
            </a:r>
            <a:r>
              <a:rPr lang="en-US" sz="2400" i="1" dirty="0">
                <a:solidFill>
                  <a:srgbClr val="D27229"/>
                </a:solidFill>
              </a:rPr>
              <a:t>Non-Codable</a:t>
            </a:r>
            <a:r>
              <a:rPr lang="en-US" sz="2400" dirty="0">
                <a:solidFill>
                  <a:srgbClr val="D27229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D27229"/>
                </a:solidFill>
              </a:rPr>
              <a:t> </a:t>
            </a:r>
            <a:r>
              <a:rPr lang="en-US" sz="2400" i="1" dirty="0">
                <a:solidFill>
                  <a:srgbClr val="8887AB"/>
                </a:solidFill>
              </a:rPr>
              <a:t>Non-Detectable </a:t>
            </a:r>
            <a:r>
              <a:rPr lang="en-US" sz="2400" i="1" dirty="0"/>
              <a:t>Strategies </a:t>
            </a:r>
            <a:r>
              <a:rPr lang="en-US" sz="2400" dirty="0"/>
              <a:t>based on what’s left over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B5BC4-27A7-48AF-A023-D85E5D44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59" y="680316"/>
            <a:ext cx="6173664" cy="6173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A2F3B-EB23-45F8-874E-CC976D0103DD}"/>
              </a:ext>
            </a:extLst>
          </p:cNvPr>
          <p:cNvSpPr txBox="1"/>
          <p:nvPr/>
        </p:nvSpPr>
        <p:spPr>
          <a:xfrm>
            <a:off x="8233684" y="4143376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T1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29735-6424-4B5E-8162-12B39ABE380B}"/>
              </a:ext>
            </a:extLst>
          </p:cNvPr>
          <p:cNvCxnSpPr>
            <a:cxnSpLocks/>
          </p:cNvCxnSpPr>
          <p:nvPr/>
        </p:nvCxnSpPr>
        <p:spPr>
          <a:xfrm flipH="1">
            <a:off x="8066314" y="4388304"/>
            <a:ext cx="257175" cy="2081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BA0DE9-6742-460C-B77F-BBFDB389FBB4}"/>
              </a:ext>
            </a:extLst>
          </p:cNvPr>
          <p:cNvSpPr txBox="1"/>
          <p:nvPr/>
        </p:nvSpPr>
        <p:spPr>
          <a:xfrm>
            <a:off x="9300478" y="3434449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0D5098-188D-4439-B994-C16082B7A597}"/>
              </a:ext>
            </a:extLst>
          </p:cNvPr>
          <p:cNvCxnSpPr>
            <a:cxnSpLocks/>
          </p:cNvCxnSpPr>
          <p:nvPr/>
        </p:nvCxnSpPr>
        <p:spPr>
          <a:xfrm flipH="1">
            <a:off x="9133108" y="3679377"/>
            <a:ext cx="257175" cy="2081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D71E8C-5BB8-4E12-A842-3565C3A7D15D}"/>
              </a:ext>
            </a:extLst>
          </p:cNvPr>
          <p:cNvSpPr txBox="1"/>
          <p:nvPr/>
        </p:nvSpPr>
        <p:spPr>
          <a:xfrm>
            <a:off x="10461160" y="4166513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T3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C94DD6-9EBA-44DC-9B91-73ACB7171A23}"/>
              </a:ext>
            </a:extLst>
          </p:cNvPr>
          <p:cNvCxnSpPr>
            <a:cxnSpLocks/>
          </p:cNvCxnSpPr>
          <p:nvPr/>
        </p:nvCxnSpPr>
        <p:spPr>
          <a:xfrm flipH="1">
            <a:off x="10229850" y="4411441"/>
            <a:ext cx="321116" cy="2871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5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/>
              <p:nvPr/>
            </p:nvSpPr>
            <p:spPr>
              <a:xfrm>
                <a:off x="65314" y="2486025"/>
                <a:ext cx="12083142" cy="34872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" y="2486025"/>
                <a:ext cx="12083142" cy="3487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Statistical Analysis: hurdle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4"/>
            <a:ext cx="12148457" cy="5451856"/>
          </a:xfrm>
        </p:spPr>
        <p:txBody>
          <a:bodyPr>
            <a:normAutofit/>
          </a:bodyPr>
          <a:lstStyle/>
          <a:p>
            <a:r>
              <a:rPr lang="en-US" sz="2400" dirty="0"/>
              <a:t>Bayesian Framework in R, Stan </a:t>
            </a:r>
          </a:p>
          <a:p>
            <a:r>
              <a:rPr lang="en-US" sz="2400" i="1" dirty="0"/>
              <a:t>Cumulative Logit </a:t>
            </a:r>
            <a:r>
              <a:rPr lang="en-US" sz="2400" i="1" u="sng" dirty="0"/>
              <a:t>Hurdle</a:t>
            </a:r>
            <a:r>
              <a:rPr lang="en-US" sz="2400" i="1" dirty="0"/>
              <a:t> Model </a:t>
            </a:r>
          </a:p>
          <a:p>
            <a:endParaRPr lang="en-US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2034B-E62A-4457-B864-412CFD204FF0}"/>
                  </a:ext>
                </a:extLst>
              </p:cNvPr>
              <p:cNvSpPr txBox="1"/>
              <p:nvPr/>
            </p:nvSpPr>
            <p:spPr>
              <a:xfrm>
                <a:off x="264160" y="2603755"/>
                <a:ext cx="1145032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000" dirty="0"/>
                  <a:t> denotes one of 4 detectable strategies (</a:t>
                </a:r>
                <a:r>
                  <a:rPr lang="en-US" sz="2000" dirty="0">
                    <a:solidFill>
                      <a:srgbClr val="48B092"/>
                    </a:solidFill>
                  </a:rPr>
                  <a:t>0, 1, 2, 3</a:t>
                </a:r>
                <a:r>
                  <a:rPr lang="en-US" sz="2000" dirty="0"/>
                  <a:t>) used by </a:t>
                </a:r>
                <a:r>
                  <a:rPr lang="en-US" sz="2000" i="1" dirty="0" err="1"/>
                  <a:t>i-th</a:t>
                </a:r>
                <a:r>
                  <a:rPr lang="en-US" sz="2000" dirty="0"/>
                  <a:t> child, on the </a:t>
                </a:r>
                <a:r>
                  <a:rPr lang="en-US" sz="2000" i="1" dirty="0"/>
                  <a:t>j-</a:t>
                </a:r>
                <a:r>
                  <a:rPr lang="en-US" sz="2000" i="1" dirty="0" err="1"/>
                  <a:t>th</a:t>
                </a:r>
                <a:r>
                  <a:rPr lang="en-US" sz="2000" dirty="0"/>
                  <a:t> item, in </a:t>
                </a:r>
                <a:r>
                  <a:rPr lang="en-US" sz="2000" i="1" dirty="0"/>
                  <a:t>k-</a:t>
                </a:r>
                <a:r>
                  <a:rPr lang="en-US" sz="2000" i="1" dirty="0" err="1"/>
                  <a:t>th</a:t>
                </a:r>
                <a:r>
                  <a:rPr lang="en-US" sz="2000" dirty="0"/>
                  <a:t> classroom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2034B-E62A-4457-B864-412CFD204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2603755"/>
                <a:ext cx="11450320" cy="424796"/>
              </a:xfrm>
              <a:prstGeom prst="rect">
                <a:avLst/>
              </a:prstGeom>
              <a:blipFill>
                <a:blip r:embed="rId4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/>
              <p:nvPr/>
            </p:nvSpPr>
            <p:spPr>
              <a:xfrm>
                <a:off x="2913375" y="4414952"/>
                <a:ext cx="7147791" cy="1176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48B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𝐶𝐿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𝐶𝐿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75" y="4414952"/>
                <a:ext cx="7147791" cy="1176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82E2A0-FB1E-4EEF-8981-3E46D271157F}"/>
                  </a:ext>
                </a:extLst>
              </p:cNvPr>
              <p:cNvSpPr txBox="1"/>
              <p:nvPr/>
            </p:nvSpPr>
            <p:spPr>
              <a:xfrm>
                <a:off x="264160" y="3169775"/>
                <a:ext cx="1145032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48B0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8B09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8B092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8B092"/>
                    </a:solidFill>
                  </a:rPr>
                  <a:t> </a:t>
                </a:r>
                <a:r>
                  <a:rPr lang="en-US" sz="2000" dirty="0"/>
                  <a:t>denotes the probability of recording a </a:t>
                </a:r>
                <a:r>
                  <a:rPr lang="en-US" sz="2000" dirty="0">
                    <a:solidFill>
                      <a:srgbClr val="48B092"/>
                    </a:solidFill>
                  </a:rPr>
                  <a:t>detectable</a:t>
                </a:r>
                <a:r>
                  <a:rPr lang="en-US" sz="2000" dirty="0"/>
                  <a:t> strategy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82E2A0-FB1E-4EEF-8981-3E46D271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3169775"/>
                <a:ext cx="11450320" cy="424796"/>
              </a:xfrm>
              <a:prstGeom prst="rect">
                <a:avLst/>
              </a:prstGeom>
              <a:blipFill>
                <a:blip r:embed="rId6"/>
                <a:stretch>
                  <a:fillRect t="-8571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C4F35-3DDD-4C85-9FDA-2AF4CA5AFA27}"/>
                  </a:ext>
                </a:extLst>
              </p:cNvPr>
              <p:cNvSpPr txBox="1"/>
              <p:nvPr/>
            </p:nvSpPr>
            <p:spPr>
              <a:xfrm>
                <a:off x="264160" y="3781303"/>
                <a:ext cx="1145032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denotes the cumulative logit model (McCullagh, 1980) given strategy was </a:t>
                </a:r>
                <a:r>
                  <a:rPr lang="en-US" sz="2000" dirty="0">
                    <a:solidFill>
                      <a:srgbClr val="48B092"/>
                    </a:solidFill>
                  </a:rPr>
                  <a:t>detected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C4F35-3DDD-4C85-9FDA-2AF4CA5AF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3781303"/>
                <a:ext cx="11450320" cy="446917"/>
              </a:xfrm>
              <a:prstGeom prst="rect">
                <a:avLst/>
              </a:prstGeom>
              <a:blipFill>
                <a:blip r:embed="rId7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8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/>
              <p:nvPr/>
            </p:nvSpPr>
            <p:spPr>
              <a:xfrm>
                <a:off x="102723" y="2084344"/>
                <a:ext cx="12083142" cy="423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3" y="2084344"/>
                <a:ext cx="12083142" cy="423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Statistical Analysis: hurdle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4"/>
            <a:ext cx="12148457" cy="5451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Cumulative Logit </a:t>
            </a:r>
            <a:r>
              <a:rPr lang="en-US" sz="2400" b="1" i="1" u="sng" dirty="0"/>
              <a:t>Hurdle</a:t>
            </a:r>
            <a:r>
              <a:rPr lang="en-US" sz="2400" b="1" i="1" dirty="0"/>
              <a:t> Model </a:t>
            </a:r>
          </a:p>
          <a:p>
            <a:pPr marL="0" indent="0">
              <a:buNone/>
            </a:pPr>
            <a:endParaRPr lang="en-US" sz="2400" i="1" dirty="0"/>
          </a:p>
          <a:p>
            <a:endParaRPr lang="en-US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2034B-E62A-4457-B864-412CFD204FF0}"/>
                  </a:ext>
                </a:extLst>
              </p:cNvPr>
              <p:cNvSpPr txBox="1"/>
              <p:nvPr/>
            </p:nvSpPr>
            <p:spPr>
              <a:xfrm>
                <a:off x="264160" y="2282026"/>
                <a:ext cx="1145032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000" dirty="0"/>
                  <a:t> denotes one of 4 detectable strategies (</a:t>
                </a:r>
                <a:r>
                  <a:rPr lang="en-US" sz="2000" dirty="0">
                    <a:solidFill>
                      <a:srgbClr val="48B092"/>
                    </a:solidFill>
                  </a:rPr>
                  <a:t>0, 1, 2, 3</a:t>
                </a:r>
                <a:r>
                  <a:rPr lang="en-US" sz="2000" dirty="0"/>
                  <a:t>) used by </a:t>
                </a:r>
                <a:r>
                  <a:rPr lang="en-US" sz="2000" i="1" dirty="0" err="1"/>
                  <a:t>ith</a:t>
                </a:r>
                <a:r>
                  <a:rPr lang="en-US" sz="2000" dirty="0"/>
                  <a:t> child, on the </a:t>
                </a:r>
                <a:r>
                  <a:rPr lang="en-US" sz="2000" i="1" dirty="0" err="1"/>
                  <a:t>jth</a:t>
                </a:r>
                <a:r>
                  <a:rPr lang="en-US" sz="2000" dirty="0"/>
                  <a:t> item, in </a:t>
                </a:r>
                <a:r>
                  <a:rPr lang="en-US" sz="2000" i="1" dirty="0"/>
                  <a:t>kth</a:t>
                </a:r>
                <a:r>
                  <a:rPr lang="en-US" sz="2000" dirty="0"/>
                  <a:t> classroom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2034B-E62A-4457-B864-412CFD204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2282026"/>
                <a:ext cx="11450320" cy="424796"/>
              </a:xfrm>
              <a:prstGeom prst="rect">
                <a:avLst/>
              </a:prstGeom>
              <a:blipFill>
                <a:blip r:embed="rId4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/>
              <p:nvPr/>
            </p:nvSpPr>
            <p:spPr>
              <a:xfrm>
                <a:off x="1228122" y="4493638"/>
                <a:ext cx="10957743" cy="799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22" y="4493638"/>
                <a:ext cx="10957743" cy="799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82E2A0-FB1E-4EEF-8981-3E46D271157F}"/>
                  </a:ext>
                </a:extLst>
              </p:cNvPr>
              <p:cNvSpPr txBox="1"/>
              <p:nvPr/>
            </p:nvSpPr>
            <p:spPr>
              <a:xfrm>
                <a:off x="264160" y="2848046"/>
                <a:ext cx="1145032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000" dirty="0"/>
                  <a:t> denotes the probability of recording a </a:t>
                </a:r>
                <a:r>
                  <a:rPr lang="en-US" sz="2000" dirty="0">
                    <a:solidFill>
                      <a:srgbClr val="48B092"/>
                    </a:solidFill>
                  </a:rPr>
                  <a:t>detectable</a:t>
                </a:r>
                <a:r>
                  <a:rPr lang="en-US" sz="2000" dirty="0"/>
                  <a:t> strategy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82E2A0-FB1E-4EEF-8981-3E46D271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2848046"/>
                <a:ext cx="11450320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5EC4F35-3DDD-4C85-9FDA-2AF4CA5AFA27}"/>
              </a:ext>
            </a:extLst>
          </p:cNvPr>
          <p:cNvSpPr txBox="1"/>
          <p:nvPr/>
        </p:nvSpPr>
        <p:spPr>
          <a:xfrm>
            <a:off x="264160" y="3459574"/>
            <a:ext cx="1145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assume that </a:t>
            </a:r>
            <a:r>
              <a:rPr lang="en-US" sz="2000" dirty="0">
                <a:solidFill>
                  <a:srgbClr val="D27229"/>
                </a:solidFill>
              </a:rPr>
              <a:t>non-codable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8887AB"/>
                </a:solidFill>
              </a:rPr>
              <a:t>non-detectable</a:t>
            </a:r>
            <a:r>
              <a:rPr lang="en-US" sz="2000" dirty="0"/>
              <a:t> strategies are not observable under the cumulative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4C648-3CCF-49C3-B149-A8F5F40D54B9}"/>
                  </a:ext>
                </a:extLst>
              </p:cNvPr>
              <p:cNvSpPr txBox="1"/>
              <p:nvPr/>
            </p:nvSpPr>
            <p:spPr>
              <a:xfrm>
                <a:off x="0" y="4053151"/>
                <a:ext cx="1145032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4C648-3CCF-49C3-B149-A8F5F40D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53151"/>
                <a:ext cx="11450320" cy="446917"/>
              </a:xfrm>
              <a:prstGeom prst="rect">
                <a:avLst/>
              </a:prstGeom>
              <a:blipFill>
                <a:blip r:embed="rId7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0CB7764-7A66-483F-8E12-22B8C9718342}"/>
              </a:ext>
            </a:extLst>
          </p:cNvPr>
          <p:cNvSpPr/>
          <p:nvPr/>
        </p:nvSpPr>
        <p:spPr>
          <a:xfrm rot="5400000">
            <a:off x="6496896" y="3251839"/>
            <a:ext cx="447040" cy="4542366"/>
          </a:xfrm>
          <a:prstGeom prst="rightBrac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14722-0E29-49D2-8F4E-EB51308FAF59}"/>
              </a:ext>
            </a:extLst>
          </p:cNvPr>
          <p:cNvSpPr txBox="1"/>
          <p:nvPr/>
        </p:nvSpPr>
        <p:spPr>
          <a:xfrm>
            <a:off x="4504111" y="5748874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Cumulative logit model</a:t>
            </a:r>
          </a:p>
        </p:txBody>
      </p:sp>
    </p:spTree>
    <p:extLst>
      <p:ext uri="{BB962C8B-B14F-4D97-AF65-F5344CB8AC3E}">
        <p14:creationId xmlns:p14="http://schemas.microsoft.com/office/powerpoint/2010/main" val="263462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/>
              <p:nvPr/>
            </p:nvSpPr>
            <p:spPr>
              <a:xfrm>
                <a:off x="6135" y="15385"/>
                <a:ext cx="12185865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" y="15385"/>
                <a:ext cx="12185865" cy="685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/>
              <p:nvPr/>
            </p:nvSpPr>
            <p:spPr>
              <a:xfrm>
                <a:off x="1240119" y="5528251"/>
                <a:ext cx="10957743" cy="799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19" y="5528251"/>
                <a:ext cx="10957743" cy="799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0CB7764-7A66-483F-8E12-22B8C9718342}"/>
              </a:ext>
            </a:extLst>
          </p:cNvPr>
          <p:cNvSpPr/>
          <p:nvPr/>
        </p:nvSpPr>
        <p:spPr>
          <a:xfrm rot="5400000">
            <a:off x="6569871" y="4170978"/>
            <a:ext cx="301090" cy="4542366"/>
          </a:xfrm>
          <a:prstGeom prst="rightBrac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14722-0E29-49D2-8F4E-EB51308FAF59}"/>
              </a:ext>
            </a:extLst>
          </p:cNvPr>
          <p:cNvSpPr txBox="1"/>
          <p:nvPr/>
        </p:nvSpPr>
        <p:spPr>
          <a:xfrm>
            <a:off x="4504111" y="6504053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Cumulative logit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F3F33-6A34-4679-AE1B-C88674D45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8"/>
          <a:stretch/>
        </p:blipFill>
        <p:spPr>
          <a:xfrm>
            <a:off x="1545519" y="0"/>
            <a:ext cx="8492470" cy="5632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E16D4-B398-4633-BE0E-500D9C44C033}"/>
              </a:ext>
            </a:extLst>
          </p:cNvPr>
          <p:cNvSpPr txBox="1"/>
          <p:nvPr/>
        </p:nvSpPr>
        <p:spPr>
          <a:xfrm>
            <a:off x="4576114" y="2833020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T1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97AE7-4D37-4030-8C6E-6791E4471466}"/>
              </a:ext>
            </a:extLst>
          </p:cNvPr>
          <p:cNvCxnSpPr>
            <a:cxnSpLocks/>
          </p:cNvCxnSpPr>
          <p:nvPr/>
        </p:nvCxnSpPr>
        <p:spPr>
          <a:xfrm flipH="1">
            <a:off x="4408744" y="3077948"/>
            <a:ext cx="257175" cy="2081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C9415-5FE8-434C-9FD2-B665A266C2B6}"/>
              </a:ext>
            </a:extLst>
          </p:cNvPr>
          <p:cNvSpPr txBox="1"/>
          <p:nvPr/>
        </p:nvSpPr>
        <p:spPr>
          <a:xfrm>
            <a:off x="6063368" y="2124093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E21F77-8255-4DBD-9C4E-1929CAFD9444}"/>
              </a:ext>
            </a:extLst>
          </p:cNvPr>
          <p:cNvCxnSpPr>
            <a:cxnSpLocks/>
          </p:cNvCxnSpPr>
          <p:nvPr/>
        </p:nvCxnSpPr>
        <p:spPr>
          <a:xfrm flipH="1">
            <a:off x="5895998" y="2369021"/>
            <a:ext cx="257175" cy="2081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6EEEF3-CF08-4F17-A52E-A49DC94DB387}"/>
              </a:ext>
            </a:extLst>
          </p:cNvPr>
          <p:cNvSpPr txBox="1"/>
          <p:nvPr/>
        </p:nvSpPr>
        <p:spPr>
          <a:xfrm>
            <a:off x="7648592" y="2856157"/>
            <a:ext cx="48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T3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3A04-E019-477F-AA75-AAE52B481AF8}"/>
              </a:ext>
            </a:extLst>
          </p:cNvPr>
          <p:cNvCxnSpPr>
            <a:cxnSpLocks/>
          </p:cNvCxnSpPr>
          <p:nvPr/>
        </p:nvCxnSpPr>
        <p:spPr>
          <a:xfrm flipH="1">
            <a:off x="7417282" y="3101085"/>
            <a:ext cx="321116" cy="2871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4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/>
              <p:nvPr/>
            </p:nvSpPr>
            <p:spPr>
              <a:xfrm>
                <a:off x="51927" y="2207122"/>
                <a:ext cx="12083142" cy="423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528688-AA35-41D5-A03A-1EF0F19B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7" y="2207122"/>
                <a:ext cx="12083142" cy="423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Statistical Analysis: hurdle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4"/>
            <a:ext cx="12148457" cy="5451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Cumulative Logit </a:t>
            </a:r>
            <a:r>
              <a:rPr lang="en-US" sz="2400" b="1" i="1" u="sng" dirty="0"/>
              <a:t>Hurdle</a:t>
            </a:r>
            <a:r>
              <a:rPr lang="en-US" sz="2400" b="1" i="1" dirty="0"/>
              <a:t> Model </a:t>
            </a:r>
          </a:p>
          <a:p>
            <a:pPr marL="0" indent="0">
              <a:buNone/>
            </a:pPr>
            <a:endParaRPr lang="en-US" sz="2400" i="1" dirty="0"/>
          </a:p>
          <a:p>
            <a:endParaRPr lang="en-US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/>
              <p:nvPr/>
            </p:nvSpPr>
            <p:spPr>
              <a:xfrm>
                <a:off x="3466757" y="2196672"/>
                <a:ext cx="530562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91A436-CD5E-4030-8806-8C947DCD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57" y="2196672"/>
                <a:ext cx="5305620" cy="982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9D2713-FA45-48CB-960A-12099E343AE4}"/>
                  </a:ext>
                </a:extLst>
              </p:cNvPr>
              <p:cNvSpPr/>
              <p:nvPr/>
            </p:nvSpPr>
            <p:spPr>
              <a:xfrm>
                <a:off x="132084" y="3215523"/>
                <a:ext cx="5567680" cy="3127989"/>
              </a:xfrm>
              <a:prstGeom prst="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9D2713-FA45-48CB-960A-12099E34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4" y="3215523"/>
                <a:ext cx="5567680" cy="3127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D8810F-97DF-4028-8346-9A3D2095D1B1}"/>
                  </a:ext>
                </a:extLst>
              </p:cNvPr>
              <p:cNvSpPr/>
              <p:nvPr/>
            </p:nvSpPr>
            <p:spPr>
              <a:xfrm>
                <a:off x="6045204" y="3214947"/>
                <a:ext cx="5993277" cy="3128565"/>
              </a:xfrm>
              <a:prstGeom prst="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D8810F-97DF-4028-8346-9A3D209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4" y="3214947"/>
                <a:ext cx="5993277" cy="3128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4AFCAE-C460-44A4-8F4D-3F2F0C7D2578}"/>
              </a:ext>
            </a:extLst>
          </p:cNvPr>
          <p:cNvSpPr txBox="1"/>
          <p:nvPr/>
        </p:nvSpPr>
        <p:spPr>
          <a:xfrm>
            <a:off x="1374672" y="3219889"/>
            <a:ext cx="271272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Probability of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C518-637C-4B1B-9BE1-831B544D514A}"/>
              </a:ext>
            </a:extLst>
          </p:cNvPr>
          <p:cNvSpPr txBox="1"/>
          <p:nvPr/>
        </p:nvSpPr>
        <p:spPr>
          <a:xfrm>
            <a:off x="7248109" y="3219889"/>
            <a:ext cx="384048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Sophistication Given Strategy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2B9C0-5B9D-4BAE-A2E5-68CE17C1DBEA}"/>
                  </a:ext>
                </a:extLst>
              </p:cNvPr>
              <p:cNvSpPr txBox="1"/>
              <p:nvPr/>
            </p:nvSpPr>
            <p:spPr>
              <a:xfrm>
                <a:off x="6045204" y="3722979"/>
                <a:ext cx="5993277" cy="52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1500" b="1"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sz="15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2B9C0-5B9D-4BAE-A2E5-68CE17C1D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4" y="3722979"/>
                <a:ext cx="5993277" cy="523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7D9970-872A-4F9E-B21F-92C3189C12B6}"/>
                  </a:ext>
                </a:extLst>
              </p:cNvPr>
              <p:cNvSpPr txBox="1"/>
              <p:nvPr/>
            </p:nvSpPr>
            <p:spPr>
              <a:xfrm>
                <a:off x="-80715" y="3698990"/>
                <a:ext cx="5993277" cy="52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sSup>
                        <m:sSupPr>
                          <m:ctrlPr>
                            <a:rPr lang="en-US" sz="1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>
                              <a:latin typeface="Cambria Math" panose="02040503050406030204" pitchFamily="18" charset="0"/>
                            </a:rPr>
                            <m:t>𝛃</m:t>
                          </m:r>
                        </m:e>
                        <m:sup>
                          <m:r>
                            <a:rPr lang="en-US" sz="15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500" b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7D9970-872A-4F9E-B21F-92C3189C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715" y="3698990"/>
                <a:ext cx="5993277" cy="523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43CE18-BE73-42A8-8DA8-B25D84787263}"/>
                  </a:ext>
                </a:extLst>
              </p:cNvPr>
              <p:cNvSpPr txBox="1"/>
              <p:nvPr/>
            </p:nvSpPr>
            <p:spPr>
              <a:xfrm>
                <a:off x="8339766" y="5720369"/>
                <a:ext cx="110555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(0, 2.5)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43CE18-BE73-42A8-8DA8-B25D84787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766" y="5720369"/>
                <a:ext cx="1105559" cy="230832"/>
              </a:xfrm>
              <a:prstGeom prst="rect">
                <a:avLst/>
              </a:prstGeom>
              <a:blipFill>
                <a:blip r:embed="rId9"/>
                <a:stretch>
                  <a:fillRect l="-3315" r="-5525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98AB0-BC7B-47B2-9897-DC1C9E1DAD52}"/>
                  </a:ext>
                </a:extLst>
              </p:cNvPr>
              <p:cNvSpPr txBox="1"/>
              <p:nvPr/>
            </p:nvSpPr>
            <p:spPr>
              <a:xfrm>
                <a:off x="7875024" y="6084466"/>
                <a:ext cx="203504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(0, 1.5)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98AB0-BC7B-47B2-9897-DC1C9E1DA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24" y="6084466"/>
                <a:ext cx="2035044" cy="230832"/>
              </a:xfrm>
              <a:prstGeom prst="rect">
                <a:avLst/>
              </a:prstGeom>
              <a:blipFill>
                <a:blip r:embed="rId10"/>
                <a:stretch>
                  <a:fillRect l="-2695" r="-2695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B0FD09-0314-4BF2-9769-CF2F7AF4A109}"/>
                  </a:ext>
                </a:extLst>
              </p:cNvPr>
              <p:cNvSpPr txBox="1"/>
              <p:nvPr/>
            </p:nvSpPr>
            <p:spPr>
              <a:xfrm>
                <a:off x="8043650" y="5135417"/>
                <a:ext cx="224939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𝐻𝑎𝑙𝑓𝑁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(0, 1.5)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B0FD09-0314-4BF2-9769-CF2F7AF4A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650" y="5135417"/>
                <a:ext cx="2249398" cy="230832"/>
              </a:xfrm>
              <a:prstGeom prst="rect">
                <a:avLst/>
              </a:prstGeom>
              <a:blipFill>
                <a:blip r:embed="rId11"/>
                <a:stretch>
                  <a:fillRect r="-2439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55A932-142F-4300-99B8-544962660CC0}"/>
                  </a:ext>
                </a:extLst>
              </p:cNvPr>
              <p:cNvSpPr txBox="1"/>
              <p:nvPr/>
            </p:nvSpPr>
            <p:spPr>
              <a:xfrm>
                <a:off x="2122055" y="5718250"/>
                <a:ext cx="104605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(0, 2.0)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55A932-142F-4300-99B8-54496266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55" y="5718250"/>
                <a:ext cx="1046056" cy="230832"/>
              </a:xfrm>
              <a:prstGeom prst="rect">
                <a:avLst/>
              </a:prstGeom>
              <a:blipFill>
                <a:blip r:embed="rId12"/>
                <a:stretch>
                  <a:fillRect l="-1744" r="-5233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862A5B-B26D-43FF-B740-1BB2F5AAE2AA}"/>
                  </a:ext>
                </a:extLst>
              </p:cNvPr>
              <p:cNvSpPr txBox="1"/>
              <p:nvPr/>
            </p:nvSpPr>
            <p:spPr>
              <a:xfrm>
                <a:off x="1319979" y="5983589"/>
                <a:ext cx="2595133" cy="343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 i="0" smtClean="0">
                              <a:latin typeface="Cambria Math" panose="02040503050406030204" pitchFamily="18" charset="0"/>
                            </a:rPr>
                            <m:t>𝛃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(0, 2.0)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862A5B-B26D-43FF-B740-1BB2F5A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79" y="5983589"/>
                <a:ext cx="2595133" cy="343364"/>
              </a:xfrm>
              <a:prstGeom prst="rect">
                <a:avLst/>
              </a:prstGeom>
              <a:blipFill>
                <a:blip r:embed="rId13"/>
                <a:stretch>
                  <a:fillRect l="-2118" r="-211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6A19A2-95BF-4679-A98B-F4D60BB50894}"/>
                  </a:ext>
                </a:extLst>
              </p:cNvPr>
              <p:cNvSpPr txBox="1"/>
              <p:nvPr/>
            </p:nvSpPr>
            <p:spPr>
              <a:xfrm>
                <a:off x="1606333" y="5135417"/>
                <a:ext cx="2720809" cy="343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𝐻𝑎𝑙𝑓𝑁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(0, 1.5)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6A19A2-95BF-4679-A98B-F4D60BB5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33" y="5135417"/>
                <a:ext cx="2720809" cy="343364"/>
              </a:xfrm>
              <a:prstGeom prst="rect">
                <a:avLst/>
              </a:prstGeom>
              <a:blipFill>
                <a:blip r:embed="rId14"/>
                <a:stretch>
                  <a:fillRect r="-1570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16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AF76-5173-4B69-9FC6-BA2C5424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0071"/>
            <a:ext cx="7729728" cy="1188720"/>
          </a:xfrm>
        </p:spPr>
        <p:txBody>
          <a:bodyPr/>
          <a:lstStyle/>
          <a:p>
            <a:r>
              <a:rPr lang="en-US" dirty="0"/>
              <a:t>Statistical Analysis: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0A07-7A1F-41A0-8AD4-78365F8A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92" y="1503601"/>
            <a:ext cx="12009708" cy="5215039"/>
          </a:xfrm>
        </p:spPr>
        <p:txBody>
          <a:bodyPr>
            <a:normAutofit/>
          </a:bodyPr>
          <a:lstStyle/>
          <a:p>
            <a:r>
              <a:rPr lang="en-US" sz="2400" dirty="0"/>
              <a:t>Samples were drawn using No U-Turn Sampler (NUTS) </a:t>
            </a:r>
            <a:r>
              <a:rPr lang="en-US" dirty="0"/>
              <a:t>[Hamiltonian Monte Carlo Method (HMC)]</a:t>
            </a:r>
            <a:endParaRPr lang="en-US" sz="2400" dirty="0"/>
          </a:p>
          <a:p>
            <a:pPr lvl="1"/>
            <a:r>
              <a:rPr lang="en-US" sz="2000" dirty="0"/>
              <a:t>Automatically selects an appropriate number of leapfrog steps in each iteration in order to allow the proposals to traverse the posterior</a:t>
            </a:r>
          </a:p>
          <a:p>
            <a:pPr lvl="1"/>
            <a:r>
              <a:rPr lang="en-US" sz="2000" dirty="0"/>
              <a:t>Maximize the expected squared jump distance at each step to avoid random-walk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57D57-3340-4FEF-8205-A72293D5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57" y="3522090"/>
            <a:ext cx="4179816" cy="2752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C76BD-5584-43D6-865A-45A861A6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02" y="3576841"/>
            <a:ext cx="4117539" cy="2664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634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AF76-5173-4B69-9FC6-BA2C5424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0071"/>
            <a:ext cx="7729728" cy="1188720"/>
          </a:xfrm>
        </p:spPr>
        <p:txBody>
          <a:bodyPr/>
          <a:lstStyle/>
          <a:p>
            <a:r>
              <a:rPr lang="en-US" dirty="0"/>
              <a:t>Statistical Analysis: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0A07-7A1F-41A0-8AD4-78365F8A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92" y="1503601"/>
            <a:ext cx="12009708" cy="5215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Warmup: </a:t>
            </a:r>
          </a:p>
          <a:p>
            <a:pPr>
              <a:buFontTx/>
              <a:buChar char="-"/>
            </a:pPr>
            <a:r>
              <a:rPr lang="en-US" sz="2000" dirty="0"/>
              <a:t>NUTS determines the step size by adapting it during the warm‐up phase to a target acceptance rate (</a:t>
            </a:r>
            <a:r>
              <a:rPr lang="en-US" sz="2000" dirty="0" err="1">
                <a:latin typeface="Abadi Extra Light" panose="020B0204020104020204" pitchFamily="34" charset="0"/>
              </a:rPr>
              <a:t>adapt_delta</a:t>
            </a:r>
            <a:r>
              <a:rPr lang="en-US" sz="2000" dirty="0">
                <a:latin typeface="Abadi Extra Light" panose="020B0204020104020204" pitchFamily="34" charset="0"/>
              </a:rPr>
              <a:t> </a:t>
            </a:r>
            <a:r>
              <a:rPr lang="en-US" sz="2000" dirty="0"/>
              <a:t>in Stan)</a:t>
            </a:r>
          </a:p>
          <a:p>
            <a:pPr lvl="1">
              <a:buFontTx/>
              <a:buChar char="-"/>
            </a:pPr>
            <a:r>
              <a:rPr lang="en-US" sz="1800" dirty="0"/>
              <a:t>Samples not used in final model</a:t>
            </a:r>
          </a:p>
          <a:p>
            <a:pPr>
              <a:buFontTx/>
              <a:buChar char="-"/>
            </a:pPr>
            <a:r>
              <a:rPr lang="en-US" sz="2000" dirty="0"/>
              <a:t>Tuned step size is then used for all sampling iterations</a:t>
            </a:r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NUTS Process: </a:t>
            </a:r>
            <a:r>
              <a:rPr lang="en-US" sz="2000" dirty="0"/>
              <a:t>A Sophisticated Tree Building Algorithm Based on Momentum Vectors</a:t>
            </a:r>
            <a:endParaRPr lang="en-US" sz="2000" b="1" i="1" dirty="0"/>
          </a:p>
          <a:p>
            <a:pPr marL="457200" indent="-457200">
              <a:buAutoNum type="arabicParenR"/>
            </a:pPr>
            <a:r>
              <a:rPr lang="en-US" sz="2000" i="1" dirty="0"/>
              <a:t>Iteration 1</a:t>
            </a:r>
            <a:r>
              <a:rPr lang="en-US" sz="2000" dirty="0"/>
              <a:t>: A single leapfrog step is taken from the current state, so the trajectory has a total of two steps. </a:t>
            </a:r>
          </a:p>
          <a:p>
            <a:pPr marL="457200" indent="-457200">
              <a:buAutoNum type="arabicParenR"/>
            </a:pPr>
            <a:r>
              <a:rPr lang="en-US" sz="2000" i="1" dirty="0"/>
              <a:t>Iteration 2+: </a:t>
            </a:r>
            <a:r>
              <a:rPr lang="en-US" sz="2000" dirty="0"/>
              <a:t>Two more steps are added (total of four), then four more (total of eight), and so forth, with each iteration doubling the length of the trajectory</a:t>
            </a:r>
          </a:p>
          <a:p>
            <a:pPr marL="457200" indent="-457200">
              <a:buAutoNum type="arabicParenR"/>
            </a:pPr>
            <a:r>
              <a:rPr lang="en-US" sz="2000" dirty="0"/>
              <a:t>This procedure repeats until the trajectory turns back on itself and a </a:t>
            </a:r>
            <a:r>
              <a:rPr lang="en-US" sz="2000" u="sng" dirty="0"/>
              <a:t>U‐turn</a:t>
            </a:r>
            <a:r>
              <a:rPr lang="en-US" sz="2000" dirty="0"/>
              <a:t> occurs or the trajectory diverges</a:t>
            </a:r>
          </a:p>
          <a:p>
            <a:pPr marL="457200" indent="-457200">
              <a:buAutoNum type="arabicParenR"/>
            </a:pPr>
            <a:r>
              <a:rPr lang="en-US" sz="2000" dirty="0"/>
              <a:t>Once a terminal point is reached, steps 1-4 repeat until the pre-defined number of iterations is met </a:t>
            </a:r>
          </a:p>
          <a:p>
            <a:pPr marL="457200" indent="-457200">
              <a:buAutoNum type="arabicParenR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446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11B73-6554-46A8-B735-C0AC6B32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</p:spTree>
    <p:extLst>
      <p:ext uri="{BB962C8B-B14F-4D97-AF65-F5344CB8AC3E}">
        <p14:creationId xmlns:p14="http://schemas.microsoft.com/office/powerpoint/2010/main" val="296713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F113-BC1F-4268-B3D6-0D0FFDC3497F}"/>
              </a:ext>
            </a:extLst>
          </p:cNvPr>
          <p:cNvSpPr txBox="1"/>
          <p:nvPr/>
        </p:nvSpPr>
        <p:spPr>
          <a:xfrm>
            <a:off x="7078436" y="69397"/>
            <a:ext cx="504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Post-assessment sophistication across </a:t>
            </a:r>
            <a:r>
              <a:rPr lang="en-US" sz="2000" b="1" u="sng" dirty="0"/>
              <a:t>Intervention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6C73-02F8-4E8A-9329-A57366AC0586}"/>
              </a:ext>
            </a:extLst>
          </p:cNvPr>
          <p:cNvSpPr txBox="1"/>
          <p:nvPr/>
        </p:nvSpPr>
        <p:spPr>
          <a:xfrm>
            <a:off x="7151914" y="838200"/>
            <a:ext cx="5040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0 - 3 = lowest to highest post-assessment sophistication strategy</a:t>
            </a:r>
          </a:p>
          <a:p>
            <a:endParaRPr lang="en-US" i="1" dirty="0"/>
          </a:p>
          <a:p>
            <a:r>
              <a:rPr lang="en-US" i="1" dirty="0"/>
              <a:t>H = non-detectable (non-codable) sophistication strategy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FA281-6499-4EC2-A868-73FF7665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7143" cy="68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FC2F55-E126-4BF6-9DDF-1C5CBB9DACD5}"/>
              </a:ext>
            </a:extLst>
          </p:cNvPr>
          <p:cNvSpPr txBox="1"/>
          <p:nvPr/>
        </p:nvSpPr>
        <p:spPr>
          <a:xfrm>
            <a:off x="1314450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29.0%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D1225-AABE-43AF-B92D-0F4455852D3C}"/>
              </a:ext>
            </a:extLst>
          </p:cNvPr>
          <p:cNvSpPr txBox="1"/>
          <p:nvPr/>
        </p:nvSpPr>
        <p:spPr>
          <a:xfrm>
            <a:off x="1318532" y="427128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7.21%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AE466-4E50-4CAF-88D3-4CCE02BD8544}"/>
              </a:ext>
            </a:extLst>
          </p:cNvPr>
          <p:cNvSpPr txBox="1"/>
          <p:nvPr/>
        </p:nvSpPr>
        <p:spPr>
          <a:xfrm>
            <a:off x="1314450" y="388075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28.7%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3E814-BDEB-4E13-A64A-F1C51BC11E48}"/>
              </a:ext>
            </a:extLst>
          </p:cNvPr>
          <p:cNvSpPr txBox="1"/>
          <p:nvPr/>
        </p:nvSpPr>
        <p:spPr>
          <a:xfrm>
            <a:off x="1330778" y="2363560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24.3%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95ED3-1A27-43B7-A91A-8B5F0C5BD1DE}"/>
              </a:ext>
            </a:extLst>
          </p:cNvPr>
          <p:cNvSpPr txBox="1"/>
          <p:nvPr/>
        </p:nvSpPr>
        <p:spPr>
          <a:xfrm>
            <a:off x="1330777" y="104201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31EBA-DAF7-4F81-9DB0-482275E959DB}"/>
              </a:ext>
            </a:extLst>
          </p:cNvPr>
          <p:cNvSpPr txBox="1"/>
          <p:nvPr/>
        </p:nvSpPr>
        <p:spPr>
          <a:xfrm>
            <a:off x="3299711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34.5%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EA0BC-9A0F-422E-9189-2D5718985C99}"/>
              </a:ext>
            </a:extLst>
          </p:cNvPr>
          <p:cNvSpPr txBox="1"/>
          <p:nvPr/>
        </p:nvSpPr>
        <p:spPr>
          <a:xfrm>
            <a:off x="3287467" y="400730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6.10%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AC5E-BE44-49CF-AA4C-505DDF7B0E3D}"/>
              </a:ext>
            </a:extLst>
          </p:cNvPr>
          <p:cNvSpPr txBox="1"/>
          <p:nvPr/>
        </p:nvSpPr>
        <p:spPr>
          <a:xfrm>
            <a:off x="3283385" y="365906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21.8%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9FD92F-C564-4B3C-90FB-EB96036471A0}"/>
              </a:ext>
            </a:extLst>
          </p:cNvPr>
          <p:cNvSpPr txBox="1"/>
          <p:nvPr/>
        </p:nvSpPr>
        <p:spPr>
          <a:xfrm>
            <a:off x="3299713" y="248330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28.7%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D4978-13E4-48AE-850D-BE04244D80AD}"/>
              </a:ext>
            </a:extLst>
          </p:cNvPr>
          <p:cNvSpPr txBox="1"/>
          <p:nvPr/>
        </p:nvSpPr>
        <p:spPr>
          <a:xfrm>
            <a:off x="3299712" y="94132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8.87%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C556F-1486-4962-8B64-035B0C1D953E}"/>
              </a:ext>
            </a:extLst>
          </p:cNvPr>
          <p:cNvSpPr txBox="1"/>
          <p:nvPr/>
        </p:nvSpPr>
        <p:spPr>
          <a:xfrm>
            <a:off x="5284972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39.8%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9C0A6-8C03-4987-A3F6-C737CCD2E054}"/>
              </a:ext>
            </a:extLst>
          </p:cNvPr>
          <p:cNvSpPr txBox="1"/>
          <p:nvPr/>
        </p:nvSpPr>
        <p:spPr>
          <a:xfrm>
            <a:off x="5227830" y="374741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5.01%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6709A-ACFD-414A-86B8-253F02361098}"/>
              </a:ext>
            </a:extLst>
          </p:cNvPr>
          <p:cNvSpPr txBox="1"/>
          <p:nvPr/>
        </p:nvSpPr>
        <p:spPr>
          <a:xfrm>
            <a:off x="5223748" y="342628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16.4%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88F51-E29C-4842-83E2-2405F0495B26}"/>
              </a:ext>
            </a:extLst>
          </p:cNvPr>
          <p:cNvSpPr txBox="1"/>
          <p:nvPr/>
        </p:nvSpPr>
        <p:spPr>
          <a:xfrm>
            <a:off x="5240076" y="254181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28.5%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0272F1-C759-4D01-928C-CB9FA9E5935E}"/>
              </a:ext>
            </a:extLst>
          </p:cNvPr>
          <p:cNvSpPr txBox="1"/>
          <p:nvPr/>
        </p:nvSpPr>
        <p:spPr>
          <a:xfrm>
            <a:off x="5240075" y="102841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763EA-59F0-47F5-8E0A-17A810E4A7FA}"/>
              </a:ext>
            </a:extLst>
          </p:cNvPr>
          <p:cNvSpPr txBox="1"/>
          <p:nvPr/>
        </p:nvSpPr>
        <p:spPr>
          <a:xfrm>
            <a:off x="7078436" y="2198215"/>
            <a:ext cx="50817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the Hurdle Model?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Losing an average of 34.43% of information within each condition </a:t>
            </a:r>
          </a:p>
          <a:p>
            <a:endParaRPr lang="en-US" sz="2000" dirty="0"/>
          </a:p>
          <a:p>
            <a:r>
              <a:rPr lang="en-US" sz="2000" b="1" dirty="0"/>
              <a:t>Takeaways: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LT has the smallest proportion of non-codable &amp; non-detectable strategies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BAU has the largest proportion of non-codable &amp; non-detectable strategies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LT also has a larger proportion of more sophisticated strategies when compared to the other two conditions </a:t>
            </a:r>
          </a:p>
          <a:p>
            <a:pPr marL="342900" indent="-342900"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591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58192"/>
            <a:ext cx="7729728" cy="11887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18" y="1488748"/>
            <a:ext cx="11597545" cy="51619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</a:t>
            </a:r>
            <a:r>
              <a:rPr lang="en-US" sz="2400" b="1" dirty="0"/>
              <a:t>metrics</a:t>
            </a:r>
            <a:r>
              <a:rPr lang="en-US" sz="2400" dirty="0"/>
              <a:t> should we use to make inferences about student learning? </a:t>
            </a:r>
          </a:p>
          <a:p>
            <a:r>
              <a:rPr lang="en-US" sz="2400" dirty="0"/>
              <a:t>What is the </a:t>
            </a:r>
            <a:r>
              <a:rPr lang="en-US" sz="2400" b="1" dirty="0"/>
              <a:t>process</a:t>
            </a:r>
            <a:r>
              <a:rPr lang="en-US" sz="2400" dirty="0"/>
              <a:t> we use to generate these metrics? </a:t>
            </a:r>
          </a:p>
          <a:p>
            <a:r>
              <a:rPr lang="en-US" sz="2400" dirty="0"/>
              <a:t>What </a:t>
            </a:r>
            <a:r>
              <a:rPr lang="en-US" sz="2400" b="1" dirty="0"/>
              <a:t>evidence</a:t>
            </a:r>
            <a:r>
              <a:rPr lang="en-US" sz="2400" dirty="0"/>
              <a:t> do we have that enable us to trust these metrics?  </a:t>
            </a:r>
          </a:p>
          <a:p>
            <a:endParaRPr lang="en-US" sz="2400" dirty="0"/>
          </a:p>
          <a:p>
            <a:r>
              <a:rPr lang="en-US" sz="2400" dirty="0"/>
              <a:t>Length-measurement is understudied even though it is a critical bridge between geometry and number concepts (Clements, 2021; Sarama, 2009). </a:t>
            </a:r>
          </a:p>
        </p:txBody>
      </p:sp>
    </p:spTree>
    <p:extLst>
      <p:ext uri="{BB962C8B-B14F-4D97-AF65-F5344CB8AC3E}">
        <p14:creationId xmlns:p14="http://schemas.microsoft.com/office/powerpoint/2010/main" val="224407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F113-BC1F-4268-B3D6-0D0FFDC3497F}"/>
              </a:ext>
            </a:extLst>
          </p:cNvPr>
          <p:cNvSpPr txBox="1"/>
          <p:nvPr/>
        </p:nvSpPr>
        <p:spPr>
          <a:xfrm>
            <a:off x="7078436" y="69397"/>
            <a:ext cx="504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Post-assessment sophistication across </a:t>
            </a:r>
            <a:r>
              <a:rPr lang="en-US" sz="2000" b="1" u="sng" dirty="0"/>
              <a:t>Boys &amp; Girls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6C73-02F8-4E8A-9329-A57366AC0586}"/>
              </a:ext>
            </a:extLst>
          </p:cNvPr>
          <p:cNvSpPr txBox="1"/>
          <p:nvPr/>
        </p:nvSpPr>
        <p:spPr>
          <a:xfrm>
            <a:off x="7151914" y="838200"/>
            <a:ext cx="5040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0 - 3 = lowest to highest post-assessment sophistication strategy</a:t>
            </a:r>
          </a:p>
          <a:p>
            <a:endParaRPr lang="en-US" i="1" dirty="0"/>
          </a:p>
          <a:p>
            <a:r>
              <a:rPr lang="en-US" i="1" dirty="0"/>
              <a:t>H = non-detectable (non-</a:t>
            </a:r>
            <a:r>
              <a:rPr lang="en-US" i="1" dirty="0" err="1"/>
              <a:t>codable</a:t>
            </a:r>
            <a:r>
              <a:rPr lang="en-US" i="1" dirty="0"/>
              <a:t>) sophistication strategy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6EFBB-D3A8-45F5-8A2E-CA30987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"/>
            <a:ext cx="6857143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92BCB-5614-43AA-B687-918DF8E81735}"/>
              </a:ext>
            </a:extLst>
          </p:cNvPr>
          <p:cNvSpPr txBox="1"/>
          <p:nvPr/>
        </p:nvSpPr>
        <p:spPr>
          <a:xfrm>
            <a:off x="1369271" y="804301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11.4%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4F9D0-4B14-49A6-B80B-E8DC2A793058}"/>
              </a:ext>
            </a:extLst>
          </p:cNvPr>
          <p:cNvSpPr txBox="1"/>
          <p:nvPr/>
        </p:nvSpPr>
        <p:spPr>
          <a:xfrm>
            <a:off x="3339982" y="760901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8.09%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D71F7-DD4C-45C5-A1A9-AA7D9B79C0B4}"/>
              </a:ext>
            </a:extLst>
          </p:cNvPr>
          <p:cNvSpPr txBox="1"/>
          <p:nvPr/>
        </p:nvSpPr>
        <p:spPr>
          <a:xfrm>
            <a:off x="5320393" y="79634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10.7%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5B075-F6B1-42A6-9EB4-0957E7874FD0}"/>
              </a:ext>
            </a:extLst>
          </p:cNvPr>
          <p:cNvSpPr txBox="1"/>
          <p:nvPr/>
        </p:nvSpPr>
        <p:spPr>
          <a:xfrm>
            <a:off x="1369271" y="142685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25.8%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9956E1-A485-4CBA-ABE1-A324CC0987CF}"/>
              </a:ext>
            </a:extLst>
          </p:cNvPr>
          <p:cNvSpPr txBox="1"/>
          <p:nvPr/>
        </p:nvSpPr>
        <p:spPr>
          <a:xfrm>
            <a:off x="3314376" y="143424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27.7%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DE43B-DB24-4446-BF6A-EBB0171E1816}"/>
              </a:ext>
            </a:extLst>
          </p:cNvPr>
          <p:cNvSpPr txBox="1"/>
          <p:nvPr/>
        </p:nvSpPr>
        <p:spPr>
          <a:xfrm>
            <a:off x="5320392" y="152746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30.0%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6A96CF-8EB6-45F5-ACB3-BD3ADD350353}"/>
              </a:ext>
            </a:extLst>
          </p:cNvPr>
          <p:cNvSpPr txBox="1"/>
          <p:nvPr/>
        </p:nvSpPr>
        <p:spPr>
          <a:xfrm>
            <a:off x="1369271" y="208374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25.6%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5796C-4A58-4696-8987-F6A018FCD38A}"/>
              </a:ext>
            </a:extLst>
          </p:cNvPr>
          <p:cNvSpPr txBox="1"/>
          <p:nvPr/>
        </p:nvSpPr>
        <p:spPr>
          <a:xfrm>
            <a:off x="3314376" y="194729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20.7%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CBC4F-2043-4F65-8966-E1938D7C50FE}"/>
              </a:ext>
            </a:extLst>
          </p:cNvPr>
          <p:cNvSpPr txBox="1"/>
          <p:nvPr/>
        </p:nvSpPr>
        <p:spPr>
          <a:xfrm>
            <a:off x="5319432" y="1909520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14.8%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91B3F-A73E-4602-8D6C-DFB9F1F4081D}"/>
              </a:ext>
            </a:extLst>
          </p:cNvPr>
          <p:cNvSpPr txBox="1"/>
          <p:nvPr/>
        </p:nvSpPr>
        <p:spPr>
          <a:xfrm>
            <a:off x="1410241" y="2340938"/>
            <a:ext cx="77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7.46%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E2413-93BE-4F87-A7CB-950D98C8BCC6}"/>
              </a:ext>
            </a:extLst>
          </p:cNvPr>
          <p:cNvSpPr txBox="1"/>
          <p:nvPr/>
        </p:nvSpPr>
        <p:spPr>
          <a:xfrm>
            <a:off x="3373689" y="2192875"/>
            <a:ext cx="775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6.45%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E01421-3F7C-4269-BAB8-AA69B294FFC3}"/>
              </a:ext>
            </a:extLst>
          </p:cNvPr>
          <p:cNvSpPr txBox="1"/>
          <p:nvPr/>
        </p:nvSpPr>
        <p:spPr>
          <a:xfrm>
            <a:off x="5423491" y="2160697"/>
            <a:ext cx="775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4.78%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4C754A-7BA8-4D82-A5B5-E98C0858B650}"/>
              </a:ext>
            </a:extLst>
          </p:cNvPr>
          <p:cNvSpPr txBox="1"/>
          <p:nvPr/>
        </p:nvSpPr>
        <p:spPr>
          <a:xfrm>
            <a:off x="1322826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29.7%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A1B76-5AB3-4BC4-959D-47F97D118073}"/>
              </a:ext>
            </a:extLst>
          </p:cNvPr>
          <p:cNvSpPr txBox="1"/>
          <p:nvPr/>
        </p:nvSpPr>
        <p:spPr>
          <a:xfrm>
            <a:off x="3298387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37.0%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97DCA-9AFE-4EAE-B840-56765AD01A86}"/>
              </a:ext>
            </a:extLst>
          </p:cNvPr>
          <p:cNvSpPr txBox="1"/>
          <p:nvPr/>
        </p:nvSpPr>
        <p:spPr>
          <a:xfrm>
            <a:off x="5283648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39.7%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560FA0-7152-40B0-AD79-13A051DC23F5}"/>
              </a:ext>
            </a:extLst>
          </p:cNvPr>
          <p:cNvSpPr txBox="1"/>
          <p:nvPr/>
        </p:nvSpPr>
        <p:spPr>
          <a:xfrm>
            <a:off x="1369271" y="382016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B08D08-13E5-4539-97CC-3EA6586C9B0B}"/>
              </a:ext>
            </a:extLst>
          </p:cNvPr>
          <p:cNvSpPr txBox="1"/>
          <p:nvPr/>
        </p:nvSpPr>
        <p:spPr>
          <a:xfrm>
            <a:off x="3339982" y="380062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9.74%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8D1DDF-748D-42EF-98B0-D4E4EA444F49}"/>
              </a:ext>
            </a:extLst>
          </p:cNvPr>
          <p:cNvSpPr txBox="1"/>
          <p:nvPr/>
        </p:nvSpPr>
        <p:spPr>
          <a:xfrm>
            <a:off x="5320393" y="381221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9.63%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8376A9-B519-4BCA-98D1-B2523B6A3E37}"/>
              </a:ext>
            </a:extLst>
          </p:cNvPr>
          <p:cNvSpPr txBox="1"/>
          <p:nvPr/>
        </p:nvSpPr>
        <p:spPr>
          <a:xfrm>
            <a:off x="1369271" y="437115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22.6%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636DD5-FC07-4074-88CB-84E298C4A512}"/>
              </a:ext>
            </a:extLst>
          </p:cNvPr>
          <p:cNvSpPr txBox="1"/>
          <p:nvPr/>
        </p:nvSpPr>
        <p:spPr>
          <a:xfrm>
            <a:off x="3314376" y="452167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29.8%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3B1742-79B5-4D10-9FB1-98E40181F2A3}"/>
              </a:ext>
            </a:extLst>
          </p:cNvPr>
          <p:cNvSpPr txBox="1"/>
          <p:nvPr/>
        </p:nvSpPr>
        <p:spPr>
          <a:xfrm>
            <a:off x="5320392" y="443598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26.1%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097AC-CA5B-41EF-9C7A-9F9D8DC040BF}"/>
              </a:ext>
            </a:extLst>
          </p:cNvPr>
          <p:cNvSpPr txBox="1"/>
          <p:nvPr/>
        </p:nvSpPr>
        <p:spPr>
          <a:xfrm>
            <a:off x="1369271" y="5099611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32.0%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EBA300-5CF6-4F28-8E08-4070EC666B4E}"/>
              </a:ext>
            </a:extLst>
          </p:cNvPr>
          <p:cNvSpPr txBox="1"/>
          <p:nvPr/>
        </p:nvSpPr>
        <p:spPr>
          <a:xfrm>
            <a:off x="3314376" y="509435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23.0%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5DCADA-709B-4490-A052-5486004D2851}"/>
              </a:ext>
            </a:extLst>
          </p:cNvPr>
          <p:cNvSpPr txBox="1"/>
          <p:nvPr/>
        </p:nvSpPr>
        <p:spPr>
          <a:xfrm>
            <a:off x="5319432" y="492538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18.9%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73387-9CF0-4AFF-A376-13A136BC8661}"/>
              </a:ext>
            </a:extLst>
          </p:cNvPr>
          <p:cNvSpPr txBox="1"/>
          <p:nvPr/>
        </p:nvSpPr>
        <p:spPr>
          <a:xfrm>
            <a:off x="1410241" y="5392587"/>
            <a:ext cx="77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6.94%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54704F-24CE-4B7A-9389-51F8141F410E}"/>
              </a:ext>
            </a:extLst>
          </p:cNvPr>
          <p:cNvSpPr txBox="1"/>
          <p:nvPr/>
        </p:nvSpPr>
        <p:spPr>
          <a:xfrm>
            <a:off x="3373689" y="5343913"/>
            <a:ext cx="775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5.72%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22249C-308E-4E53-A49D-41AAC8D71F72}"/>
              </a:ext>
            </a:extLst>
          </p:cNvPr>
          <p:cNvSpPr txBox="1"/>
          <p:nvPr/>
        </p:nvSpPr>
        <p:spPr>
          <a:xfrm>
            <a:off x="5377428" y="5150987"/>
            <a:ext cx="775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5.37%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37020D-E84F-4352-877E-4696D07E60D6}"/>
              </a:ext>
            </a:extLst>
          </p:cNvPr>
          <p:cNvSpPr txBox="1"/>
          <p:nvPr/>
        </p:nvSpPr>
        <p:spPr>
          <a:xfrm>
            <a:off x="1322826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28.3%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472E3-C936-4B1F-9E86-4B1E1D3EDB82}"/>
              </a:ext>
            </a:extLst>
          </p:cNvPr>
          <p:cNvSpPr txBox="1"/>
          <p:nvPr/>
        </p:nvSpPr>
        <p:spPr>
          <a:xfrm>
            <a:off x="3298387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31.7%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D44011-75EC-4711-84E8-03C99180861B}"/>
              </a:ext>
            </a:extLst>
          </p:cNvPr>
          <p:cNvSpPr txBox="1"/>
          <p:nvPr/>
        </p:nvSpPr>
        <p:spPr>
          <a:xfrm>
            <a:off x="5283648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40.0%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26786-A6E1-4B7E-B335-B131F58CFC28}"/>
              </a:ext>
            </a:extLst>
          </p:cNvPr>
          <p:cNvSpPr txBox="1"/>
          <p:nvPr/>
        </p:nvSpPr>
        <p:spPr>
          <a:xfrm>
            <a:off x="7078436" y="2198215"/>
            <a:ext cx="50981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the Hurdle Model?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Losing an average of 35.47% of information within </a:t>
            </a:r>
            <a:r>
              <a:rPr lang="en-US" sz="2000" i="1" dirty="0"/>
              <a:t>girls</a:t>
            </a:r>
            <a:r>
              <a:rPr lang="en-US" sz="2000" dirty="0"/>
              <a:t> within each condition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Losing an average of 33.33% of information within </a:t>
            </a:r>
            <a:r>
              <a:rPr lang="en-US" sz="2000" i="1" dirty="0"/>
              <a:t>boys</a:t>
            </a:r>
            <a:r>
              <a:rPr lang="en-US" sz="2000" dirty="0"/>
              <a:t> within each condition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Takeaways: 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Boys &amp; girls </a:t>
            </a:r>
            <a:r>
              <a:rPr lang="en-US" sz="2000" dirty="0"/>
              <a:t>within </a:t>
            </a:r>
            <a:r>
              <a:rPr lang="en-US" sz="2000" i="1" dirty="0"/>
              <a:t>LT </a:t>
            </a:r>
            <a:r>
              <a:rPr lang="en-US" sz="2000" dirty="0"/>
              <a:t>have the lowest proportion of non-codable &amp; non-detectable strategies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LT has a larger proportion of more sophisticated strategies for both </a:t>
            </a:r>
            <a:r>
              <a:rPr lang="en-US" sz="2000" i="1" dirty="0"/>
              <a:t>boys &amp; girls</a:t>
            </a:r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39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F113-BC1F-4268-B3D6-0D0FFDC3497F}"/>
              </a:ext>
            </a:extLst>
          </p:cNvPr>
          <p:cNvSpPr txBox="1"/>
          <p:nvPr/>
        </p:nvSpPr>
        <p:spPr>
          <a:xfrm>
            <a:off x="7078436" y="69397"/>
            <a:ext cx="504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Post-assessment sophistication across </a:t>
            </a:r>
            <a:r>
              <a:rPr lang="en-US" sz="2000" b="1" u="sng" dirty="0"/>
              <a:t>School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6C73-02F8-4E8A-9329-A57366AC0586}"/>
              </a:ext>
            </a:extLst>
          </p:cNvPr>
          <p:cNvSpPr txBox="1"/>
          <p:nvPr/>
        </p:nvSpPr>
        <p:spPr>
          <a:xfrm>
            <a:off x="7151914" y="838200"/>
            <a:ext cx="5040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0 - 3 = lowest to highest post-assessment sophistication strategy</a:t>
            </a:r>
          </a:p>
          <a:p>
            <a:endParaRPr lang="en-US" i="1" dirty="0"/>
          </a:p>
          <a:p>
            <a:r>
              <a:rPr lang="en-US" i="1" dirty="0"/>
              <a:t>H = non-detectable (non-</a:t>
            </a:r>
            <a:r>
              <a:rPr lang="en-US" i="1" dirty="0" err="1"/>
              <a:t>codable</a:t>
            </a:r>
            <a:r>
              <a:rPr lang="en-US" i="1" dirty="0"/>
              <a:t>) sophistication strategy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CFAA2-4692-4954-923B-0A6604A2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6857143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4F576-E7D1-47EE-B215-0BDA21361AE3}"/>
              </a:ext>
            </a:extLst>
          </p:cNvPr>
          <p:cNvSpPr txBox="1"/>
          <p:nvPr/>
        </p:nvSpPr>
        <p:spPr>
          <a:xfrm>
            <a:off x="1369271" y="804301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11.4%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0902B-DB2B-45B9-B4A7-952A8068FB89}"/>
              </a:ext>
            </a:extLst>
          </p:cNvPr>
          <p:cNvSpPr txBox="1"/>
          <p:nvPr/>
        </p:nvSpPr>
        <p:spPr>
          <a:xfrm>
            <a:off x="3339982" y="760901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8.47%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66466-97BA-4753-BA47-F8F553328293}"/>
              </a:ext>
            </a:extLst>
          </p:cNvPr>
          <p:cNvSpPr txBox="1"/>
          <p:nvPr/>
        </p:nvSpPr>
        <p:spPr>
          <a:xfrm>
            <a:off x="5320393" y="79634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24FE0-AA80-4E91-832F-7CA7356DB781}"/>
              </a:ext>
            </a:extLst>
          </p:cNvPr>
          <p:cNvSpPr txBox="1"/>
          <p:nvPr/>
        </p:nvSpPr>
        <p:spPr>
          <a:xfrm>
            <a:off x="1369271" y="142685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25.0%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BCCFA-CBF6-45A9-B3D3-6E23EE7F07F5}"/>
              </a:ext>
            </a:extLst>
          </p:cNvPr>
          <p:cNvSpPr txBox="1"/>
          <p:nvPr/>
        </p:nvSpPr>
        <p:spPr>
          <a:xfrm>
            <a:off x="3314376" y="149785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30.5%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3198-C3CC-4439-8B08-63682CF753B5}"/>
              </a:ext>
            </a:extLst>
          </p:cNvPr>
          <p:cNvSpPr txBox="1"/>
          <p:nvPr/>
        </p:nvSpPr>
        <p:spPr>
          <a:xfrm>
            <a:off x="5320392" y="152746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30.4%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93C58-A9E9-4DE8-A08E-1FCE3996E024}"/>
              </a:ext>
            </a:extLst>
          </p:cNvPr>
          <p:cNvSpPr txBox="1"/>
          <p:nvPr/>
        </p:nvSpPr>
        <p:spPr>
          <a:xfrm>
            <a:off x="1369271" y="208374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26.9%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BAB0D6-94B8-41D6-ADB8-6426B278DE12}"/>
              </a:ext>
            </a:extLst>
          </p:cNvPr>
          <p:cNvSpPr txBox="1"/>
          <p:nvPr/>
        </p:nvSpPr>
        <p:spPr>
          <a:xfrm>
            <a:off x="3314376" y="19950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20.0%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08A1F-1D0D-409B-A346-3FDD965B330D}"/>
              </a:ext>
            </a:extLst>
          </p:cNvPr>
          <p:cNvSpPr txBox="1"/>
          <p:nvPr/>
        </p:nvSpPr>
        <p:spPr>
          <a:xfrm>
            <a:off x="5319432" y="189759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13.4%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AC9D4-DA28-4C2A-B5EF-8CF96741E470}"/>
              </a:ext>
            </a:extLst>
          </p:cNvPr>
          <p:cNvSpPr txBox="1"/>
          <p:nvPr/>
        </p:nvSpPr>
        <p:spPr>
          <a:xfrm>
            <a:off x="1438073" y="2364794"/>
            <a:ext cx="77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6.72%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4644D-73F5-42E5-93F4-5939790E1905}"/>
              </a:ext>
            </a:extLst>
          </p:cNvPr>
          <p:cNvSpPr txBox="1"/>
          <p:nvPr/>
        </p:nvSpPr>
        <p:spPr>
          <a:xfrm>
            <a:off x="3373689" y="2248536"/>
            <a:ext cx="775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5.65%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DB916-E3AB-4B9E-ABB5-A702342B7A79}"/>
              </a:ext>
            </a:extLst>
          </p:cNvPr>
          <p:cNvSpPr txBox="1"/>
          <p:nvPr/>
        </p:nvSpPr>
        <p:spPr>
          <a:xfrm>
            <a:off x="5413212" y="2147050"/>
            <a:ext cx="775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4.87%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4531D2-436F-4C83-AFB8-19E768A8C66F}"/>
              </a:ext>
            </a:extLst>
          </p:cNvPr>
          <p:cNvSpPr txBox="1"/>
          <p:nvPr/>
        </p:nvSpPr>
        <p:spPr>
          <a:xfrm>
            <a:off x="1322826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30.0%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9748E-3A15-4B5B-B0CF-1F97084532AF}"/>
              </a:ext>
            </a:extLst>
          </p:cNvPr>
          <p:cNvSpPr txBox="1"/>
          <p:nvPr/>
        </p:nvSpPr>
        <p:spPr>
          <a:xfrm>
            <a:off x="3298387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35.3%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2BA56-3B97-4B5F-8C38-149DD34B347F}"/>
              </a:ext>
            </a:extLst>
          </p:cNvPr>
          <p:cNvSpPr txBox="1"/>
          <p:nvPr/>
        </p:nvSpPr>
        <p:spPr>
          <a:xfrm>
            <a:off x="5283648" y="2982503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40.4%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E6FB2-45C6-4B4D-ABDF-4926D9D5780B}"/>
              </a:ext>
            </a:extLst>
          </p:cNvPr>
          <p:cNvSpPr txBox="1"/>
          <p:nvPr/>
        </p:nvSpPr>
        <p:spPr>
          <a:xfrm>
            <a:off x="1369271" y="378040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8.66%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F199E-C1CD-4B35-96D5-1BCFC9D759F5}"/>
              </a:ext>
            </a:extLst>
          </p:cNvPr>
          <p:cNvSpPr txBox="1"/>
          <p:nvPr/>
        </p:nvSpPr>
        <p:spPr>
          <a:xfrm>
            <a:off x="3339982" y="380062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10.4%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B9D98-6443-40BD-B5AF-7AE1871CDE92}"/>
              </a:ext>
            </a:extLst>
          </p:cNvPr>
          <p:cNvSpPr txBox="1"/>
          <p:nvPr/>
        </p:nvSpPr>
        <p:spPr>
          <a:xfrm>
            <a:off x="5320393" y="378438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8.30%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1B16E-150D-49DB-9B94-828DEBC1BE2E}"/>
              </a:ext>
            </a:extLst>
          </p:cNvPr>
          <p:cNvSpPr txBox="1"/>
          <p:nvPr/>
        </p:nvSpPr>
        <p:spPr>
          <a:xfrm>
            <a:off x="1369271" y="432686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21.8%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95A6F-95FF-4A22-B4C3-FD92D42AD28A}"/>
              </a:ext>
            </a:extLst>
          </p:cNvPr>
          <p:cNvSpPr txBox="1"/>
          <p:nvPr/>
        </p:nvSpPr>
        <p:spPr>
          <a:xfrm>
            <a:off x="3314376" y="434674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21.6%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F10E8A-EC4E-47A3-AADA-BA1E4E9A5A99}"/>
              </a:ext>
            </a:extLst>
          </p:cNvPr>
          <p:cNvSpPr txBox="1"/>
          <p:nvPr/>
        </p:nvSpPr>
        <p:spPr>
          <a:xfrm>
            <a:off x="5320392" y="430478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21.1%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D9529-E267-4C62-995D-550653B0B1D0}"/>
              </a:ext>
            </a:extLst>
          </p:cNvPr>
          <p:cNvSpPr txBox="1"/>
          <p:nvPr/>
        </p:nvSpPr>
        <p:spPr>
          <a:xfrm>
            <a:off x="1369271" y="5147320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34.9%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E42FE-6E9F-4D05-9565-E7582158674B}"/>
              </a:ext>
            </a:extLst>
          </p:cNvPr>
          <p:cNvSpPr txBox="1"/>
          <p:nvPr/>
        </p:nvSpPr>
        <p:spPr>
          <a:xfrm>
            <a:off x="3314376" y="505459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28.8%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4F595-A781-41E0-A402-8A4246641209}"/>
              </a:ext>
            </a:extLst>
          </p:cNvPr>
          <p:cNvSpPr txBox="1"/>
          <p:nvPr/>
        </p:nvSpPr>
        <p:spPr>
          <a:xfrm>
            <a:off x="5319432" y="492538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27.7%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EED805-6A5D-40B5-8FE8-CA54159F4C11}"/>
              </a:ext>
            </a:extLst>
          </p:cNvPr>
          <p:cNvSpPr txBox="1"/>
          <p:nvPr/>
        </p:nvSpPr>
        <p:spPr>
          <a:xfrm>
            <a:off x="1410241" y="5436323"/>
            <a:ext cx="77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8.94%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AD492-8BB4-4883-BECD-ED71620F07C7}"/>
              </a:ext>
            </a:extLst>
          </p:cNvPr>
          <p:cNvSpPr txBox="1"/>
          <p:nvPr/>
        </p:nvSpPr>
        <p:spPr>
          <a:xfrm>
            <a:off x="3373689" y="5328009"/>
            <a:ext cx="77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7.91%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A2795-C2A6-474F-B7CC-3D53DD1683A9}"/>
              </a:ext>
            </a:extLst>
          </p:cNvPr>
          <p:cNvSpPr txBox="1"/>
          <p:nvPr/>
        </p:nvSpPr>
        <p:spPr>
          <a:xfrm>
            <a:off x="5377428" y="5214598"/>
            <a:ext cx="775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5.54%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27EBAD-8D63-4652-A561-D062710A1A7A}"/>
              </a:ext>
            </a:extLst>
          </p:cNvPr>
          <p:cNvSpPr txBox="1"/>
          <p:nvPr/>
        </p:nvSpPr>
        <p:spPr>
          <a:xfrm>
            <a:off x="1322826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25.7%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810C15-8E44-4BA2-862F-93479162C12B}"/>
              </a:ext>
            </a:extLst>
          </p:cNvPr>
          <p:cNvSpPr txBox="1"/>
          <p:nvPr/>
        </p:nvSpPr>
        <p:spPr>
          <a:xfrm>
            <a:off x="3298387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31.3%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DE21D-CC5A-4770-B9F8-851038FF2695}"/>
              </a:ext>
            </a:extLst>
          </p:cNvPr>
          <p:cNvSpPr txBox="1"/>
          <p:nvPr/>
        </p:nvSpPr>
        <p:spPr>
          <a:xfrm>
            <a:off x="5283648" y="599836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37.4%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F3DC8-0B84-4732-9F26-90586DED4085}"/>
              </a:ext>
            </a:extLst>
          </p:cNvPr>
          <p:cNvSpPr txBox="1"/>
          <p:nvPr/>
        </p:nvSpPr>
        <p:spPr>
          <a:xfrm>
            <a:off x="7078436" y="2198215"/>
            <a:ext cx="50981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the Hurdle Model?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Losing an average of 35.23% of information within </a:t>
            </a:r>
            <a:r>
              <a:rPr lang="en-US" sz="2000" i="1" dirty="0"/>
              <a:t>public schools</a:t>
            </a:r>
            <a:r>
              <a:rPr lang="en-US" sz="2000" dirty="0"/>
              <a:t> within each condition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Losing an average of 31.4% of information within </a:t>
            </a:r>
            <a:r>
              <a:rPr lang="en-US" sz="2000" i="1" dirty="0"/>
              <a:t>private schools</a:t>
            </a:r>
            <a:r>
              <a:rPr lang="en-US" sz="2000" dirty="0"/>
              <a:t> within each condition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Takeaways: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Same story, different setting: LT has a larger proportion of more sophisticated strategies when compared to the other conditions with public &amp; private schools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531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F113-BC1F-4268-B3D6-0D0FFDC3497F}"/>
              </a:ext>
            </a:extLst>
          </p:cNvPr>
          <p:cNvSpPr txBox="1"/>
          <p:nvPr/>
        </p:nvSpPr>
        <p:spPr>
          <a:xfrm>
            <a:off x="7078436" y="69397"/>
            <a:ext cx="504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Post-assessment sophistication across Intervention Conditions by </a:t>
            </a:r>
            <a:r>
              <a:rPr lang="en-US" sz="2000" b="1" u="sng" dirty="0"/>
              <a:t>Item</a:t>
            </a:r>
            <a:r>
              <a:rPr lang="en-US" sz="20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6C73-02F8-4E8A-9329-A57366AC0586}"/>
              </a:ext>
            </a:extLst>
          </p:cNvPr>
          <p:cNvSpPr txBox="1"/>
          <p:nvPr/>
        </p:nvSpPr>
        <p:spPr>
          <a:xfrm>
            <a:off x="7151914" y="838200"/>
            <a:ext cx="5040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0 - 3 = lowest to highest post-assessment sophistication strategy</a:t>
            </a:r>
          </a:p>
          <a:p>
            <a:endParaRPr lang="en-US" i="1" dirty="0"/>
          </a:p>
          <a:p>
            <a:r>
              <a:rPr lang="en-US" i="1" dirty="0"/>
              <a:t>H = non-detectable (non-</a:t>
            </a:r>
            <a:r>
              <a:rPr lang="en-US" i="1" dirty="0" err="1"/>
              <a:t>codable</a:t>
            </a:r>
            <a:r>
              <a:rPr lang="en-US" i="1" dirty="0"/>
              <a:t>) sophistication strategy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74F54-9C2C-4780-839A-BB4C20EF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"/>
            <a:ext cx="6857143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3A79A-4230-44AA-A73E-22F1B79C3FE3}"/>
              </a:ext>
            </a:extLst>
          </p:cNvPr>
          <p:cNvSpPr txBox="1"/>
          <p:nvPr/>
        </p:nvSpPr>
        <p:spPr>
          <a:xfrm>
            <a:off x="7078436" y="2198215"/>
            <a:ext cx="5040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the Hurdle Model?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Massive loss of information within most items</a:t>
            </a:r>
          </a:p>
          <a:p>
            <a:pPr marL="800100" lvl="1" indent="-342900">
              <a:buFontTx/>
              <a:buChar char="-"/>
            </a:pPr>
            <a:r>
              <a:rPr lang="en-US" sz="2000" b="1" i="1" dirty="0"/>
              <a:t>Item 33:</a:t>
            </a:r>
          </a:p>
          <a:p>
            <a:pPr marL="1257300" lvl="2" indent="-342900">
              <a:buFontTx/>
              <a:buChar char="-"/>
            </a:pPr>
            <a:r>
              <a:rPr lang="en-US" sz="2000" dirty="0"/>
              <a:t>83.63% information loss </a:t>
            </a:r>
          </a:p>
          <a:p>
            <a:pPr marL="800100" lvl="1" indent="-342900">
              <a:buFontTx/>
              <a:buChar char="-"/>
            </a:pPr>
            <a:r>
              <a:rPr lang="en-US" sz="2000" b="1" i="1" dirty="0"/>
              <a:t>Item 31.3:</a:t>
            </a:r>
          </a:p>
          <a:p>
            <a:pPr marL="1257300" lvl="2" indent="-342900">
              <a:buFontTx/>
              <a:buChar char="-"/>
            </a:pPr>
            <a:r>
              <a:rPr lang="en-US" sz="2000" dirty="0"/>
              <a:t>83.26% information loss </a:t>
            </a:r>
          </a:p>
          <a:p>
            <a:pPr marL="800100" lvl="1" indent="-342900">
              <a:buFontTx/>
              <a:buChar char="-"/>
            </a:pPr>
            <a:r>
              <a:rPr lang="en-US" sz="2000" b="1" dirty="0"/>
              <a:t>Item Z:</a:t>
            </a:r>
          </a:p>
          <a:p>
            <a:pPr marL="1257300" lvl="2" indent="-342900">
              <a:buFontTx/>
              <a:buChar char="-"/>
            </a:pPr>
            <a:r>
              <a:rPr lang="en-US" sz="2000" dirty="0"/>
              <a:t>79.3% information loss</a:t>
            </a:r>
          </a:p>
          <a:p>
            <a:pPr lvl="2"/>
            <a:r>
              <a:rPr lang="en-US" sz="2000" dirty="0"/>
              <a:t> </a:t>
            </a:r>
          </a:p>
          <a:p>
            <a:r>
              <a:rPr lang="en-US" sz="2000" b="1" dirty="0"/>
              <a:t>Takeaways: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Large variability of sophistication strategies within each item regardless of codability</a:t>
            </a:r>
          </a:p>
          <a:p>
            <a:pPr marL="342900" indent="-342900"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4797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F113-BC1F-4268-B3D6-0D0FFDC3497F}"/>
              </a:ext>
            </a:extLst>
          </p:cNvPr>
          <p:cNvSpPr txBox="1"/>
          <p:nvPr/>
        </p:nvSpPr>
        <p:spPr>
          <a:xfrm>
            <a:off x="7078436" y="69397"/>
            <a:ext cx="504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Post-assessment sophistication across Intervention Conditions by </a:t>
            </a:r>
            <a:r>
              <a:rPr lang="en-US" sz="2000" b="1" u="sng" dirty="0"/>
              <a:t>Classroom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6C73-02F8-4E8A-9329-A57366AC0586}"/>
              </a:ext>
            </a:extLst>
          </p:cNvPr>
          <p:cNvSpPr txBox="1"/>
          <p:nvPr/>
        </p:nvSpPr>
        <p:spPr>
          <a:xfrm>
            <a:off x="7151914" y="838200"/>
            <a:ext cx="5040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0 - 3 = lowest to highest post-assessment sophistication strategy</a:t>
            </a:r>
          </a:p>
          <a:p>
            <a:endParaRPr lang="en-US" i="1" dirty="0"/>
          </a:p>
          <a:p>
            <a:r>
              <a:rPr lang="en-US" i="1" dirty="0"/>
              <a:t>H = non-detectable (non-</a:t>
            </a:r>
            <a:r>
              <a:rPr lang="en-US" i="1" dirty="0" err="1"/>
              <a:t>codable</a:t>
            </a:r>
            <a:r>
              <a:rPr lang="en-US" i="1" dirty="0"/>
              <a:t>) sophistication strategy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9E213-8E47-48B4-9398-51A925E4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7143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12644-93E2-4675-94BE-F227A0B70143}"/>
              </a:ext>
            </a:extLst>
          </p:cNvPr>
          <p:cNvSpPr txBox="1"/>
          <p:nvPr/>
        </p:nvSpPr>
        <p:spPr>
          <a:xfrm>
            <a:off x="7078436" y="2198215"/>
            <a:ext cx="50400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the Hurdle Model?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34.32% mean information loss across all classes</a:t>
            </a:r>
          </a:p>
          <a:p>
            <a:endParaRPr lang="en-US" sz="2000" dirty="0"/>
          </a:p>
          <a:p>
            <a:r>
              <a:rPr lang="en-US" sz="2000" b="1" dirty="0"/>
              <a:t>Takeaways: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Students in the LT condition within the varying classes follow previous trends when compared to the other strategies: </a:t>
            </a:r>
          </a:p>
          <a:p>
            <a:pPr marL="800100" lvl="1" indent="-342900">
              <a:buFontTx/>
              <a:buChar char="-"/>
            </a:pPr>
            <a:r>
              <a:rPr lang="en-US" sz="2000" b="1" i="1" dirty="0"/>
              <a:t>LT produces more codable strategies</a:t>
            </a:r>
          </a:p>
          <a:p>
            <a:pPr marL="800100" lvl="1" indent="-342900">
              <a:buFontTx/>
              <a:buChar char="-"/>
            </a:pPr>
            <a:r>
              <a:rPr lang="en-US" sz="2000" b="1" i="1" dirty="0"/>
              <a:t>LT produces more sophisticated strategies  </a:t>
            </a:r>
          </a:p>
        </p:txBody>
      </p:sp>
    </p:spTree>
    <p:extLst>
      <p:ext uri="{BB962C8B-B14F-4D97-AF65-F5344CB8AC3E}">
        <p14:creationId xmlns:p14="http://schemas.microsoft.com/office/powerpoint/2010/main" val="342565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11B73-6554-46A8-B735-C0AC6B32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2773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29C752-8AE6-4CBC-84AC-613127346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36478"/>
              </p:ext>
            </p:extLst>
          </p:nvPr>
        </p:nvGraphicFramePr>
        <p:xfrm>
          <a:off x="101601" y="823048"/>
          <a:ext cx="6412851" cy="5311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836">
                  <a:extLst>
                    <a:ext uri="{9D8B030D-6E8A-4147-A177-3AD203B41FA5}">
                      <a16:colId xmlns:a16="http://schemas.microsoft.com/office/drawing/2014/main" val="3001779505"/>
                    </a:ext>
                  </a:extLst>
                </a:gridCol>
                <a:gridCol w="1796963">
                  <a:extLst>
                    <a:ext uri="{9D8B030D-6E8A-4147-A177-3AD203B41FA5}">
                      <a16:colId xmlns:a16="http://schemas.microsoft.com/office/drawing/2014/main" val="2045723184"/>
                    </a:ext>
                  </a:extLst>
                </a:gridCol>
                <a:gridCol w="1917052">
                  <a:extLst>
                    <a:ext uri="{9D8B030D-6E8A-4147-A177-3AD203B41FA5}">
                      <a16:colId xmlns:a16="http://schemas.microsoft.com/office/drawing/2014/main" val="1773291538"/>
                    </a:ext>
                  </a:extLst>
                </a:gridCol>
              </a:tblGrid>
              <a:tr h="389905">
                <a:tc>
                  <a:txBody>
                    <a:bodyPr/>
                    <a:lstStyle/>
                    <a:p>
                      <a:r>
                        <a:rPr lang="en-US" dirty="0"/>
                        <a:t>Model* (fixed effects)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LOOIC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326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1) Pre-Soph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8969.35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8970.36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4354277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2) Pre-soph +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8943.37 </a:t>
                      </a:r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8944.16  </a:t>
                      </a:r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990743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3) Pre-soph x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8945.03 </a:t>
                      </a:r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8945.84 </a:t>
                      </a:r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44335"/>
                  </a:ext>
                </a:extLst>
              </a:tr>
              <a:tr h="601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4) Pre-soph + Intervention + 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8943.96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8944.74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018504"/>
                  </a:ext>
                </a:extLst>
              </a:tr>
              <a:tr h="715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5) Pre-soph x Intervention + 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8947.53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8948.32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3407761"/>
                  </a:ext>
                </a:extLst>
              </a:tr>
              <a:tr h="4682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6) Pre-soph + Intervention + Sex + 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8941.59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8942.36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5803962"/>
                  </a:ext>
                </a:extLst>
              </a:tr>
              <a:tr h="601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7) Pre-soph x Intervention + Sex + Private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8943.37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8944.18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4476848"/>
                  </a:ext>
                </a:extLst>
              </a:tr>
              <a:tr h="1117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8) Pre-soph + Intervention + Sex + Private + Private x Intervention</a:t>
                      </a:r>
                    </a:p>
                    <a:p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8944.4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8945.23</a:t>
                      </a:r>
                      <a:endParaRPr lang="en-US" sz="18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24181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7A5FD6-0E52-4AB1-8A23-BAA3ACB1534E}"/>
              </a:ext>
            </a:extLst>
          </p:cNvPr>
          <p:cNvSpPr txBox="1"/>
          <p:nvPr/>
        </p:nvSpPr>
        <p:spPr>
          <a:xfrm>
            <a:off x="1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*Random Effects: Child ID + Item +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3B1A5-4C16-48D0-B745-7058FE00146F}"/>
              </a:ext>
            </a:extLst>
          </p:cNvPr>
          <p:cNvSpPr txBox="1"/>
          <p:nvPr/>
        </p:nvSpPr>
        <p:spPr>
          <a:xfrm>
            <a:off x="6565568" y="890902"/>
            <a:ext cx="49657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i="1" dirty="0">
                <a:solidFill>
                  <a:schemeClr val="bg1"/>
                </a:solidFill>
              </a:rPr>
              <a:t>lowest</a:t>
            </a:r>
            <a:r>
              <a:rPr lang="en-US" sz="2400" dirty="0">
                <a:solidFill>
                  <a:schemeClr val="bg1"/>
                </a:solidFill>
              </a:rPr>
              <a:t> _IC indicates the “best” model</a:t>
            </a:r>
          </a:p>
          <a:p>
            <a:pPr marL="742950" lvl="1" indent="-285750">
              <a:buFontTx/>
              <a:buChar char="-"/>
            </a:pPr>
            <a:r>
              <a:rPr lang="en-US" sz="2000" b="1" i="1" dirty="0">
                <a:solidFill>
                  <a:schemeClr val="bg1"/>
                </a:solidFill>
              </a:rPr>
              <a:t>Widely Applicable Information Criteria </a:t>
            </a:r>
            <a:r>
              <a:rPr lang="en-US" sz="2000" dirty="0">
                <a:solidFill>
                  <a:schemeClr val="bg1"/>
                </a:solidFill>
              </a:rPr>
              <a:t>(WAIC):  mean log likelihood function over the posterior distribution + correction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2000" b="1" i="1" dirty="0">
                <a:solidFill>
                  <a:schemeClr val="bg1"/>
                </a:solidFill>
              </a:rPr>
              <a:t>Leave-One-Out Information Criteria </a:t>
            </a:r>
            <a:r>
              <a:rPr lang="en-US" sz="2000" dirty="0">
                <a:solidFill>
                  <a:schemeClr val="bg1"/>
                </a:solidFill>
              </a:rPr>
              <a:t>(LOOIC): mean fit of the model per data point over posterior draws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F8F4D3-5860-4104-A1BC-2E7787B06A96}"/>
              </a:ext>
            </a:extLst>
          </p:cNvPr>
          <p:cNvSpPr txBox="1">
            <a:spLocks/>
          </p:cNvSpPr>
          <p:nvPr/>
        </p:nvSpPr>
        <p:spPr>
          <a:xfrm>
            <a:off x="2231136" y="0"/>
            <a:ext cx="7729728" cy="68144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2CAFE-9DC2-4DE4-B716-8473C8DC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011" y="3081288"/>
            <a:ext cx="5083504" cy="743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280F7-5905-475C-8A07-90CF5058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011" y="5446288"/>
            <a:ext cx="3642703" cy="87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32F43-E78B-413C-85BD-3DFFBCE2B3EF}"/>
              </a:ext>
            </a:extLst>
          </p:cNvPr>
          <p:cNvSpPr txBox="1"/>
          <p:nvPr/>
        </p:nvSpPr>
        <p:spPr>
          <a:xfrm>
            <a:off x="6984895" y="6316871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 = sample size, S = number of draws</a:t>
            </a:r>
          </a:p>
        </p:txBody>
      </p:sp>
    </p:spTree>
    <p:extLst>
      <p:ext uri="{BB962C8B-B14F-4D97-AF65-F5344CB8AC3E}">
        <p14:creationId xmlns:p14="http://schemas.microsoft.com/office/powerpoint/2010/main" val="272123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4F70-B212-4AFC-99DF-707F7B9D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850900"/>
          </a:xfrm>
        </p:spPr>
        <p:txBody>
          <a:bodyPr>
            <a:normAutofit/>
          </a:bodyPr>
          <a:lstStyle/>
          <a:p>
            <a:r>
              <a:rPr lang="en-US" b="1" i="1" dirty="0"/>
              <a:t>Detecting Codable Strategies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3D6906-2B6B-4D75-AD27-DEDBBD128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19914"/>
              </p:ext>
            </p:extLst>
          </p:nvPr>
        </p:nvGraphicFramePr>
        <p:xfrm>
          <a:off x="1898713" y="936084"/>
          <a:ext cx="8394573" cy="242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2333">
                  <a:extLst>
                    <a:ext uri="{9D8B030D-6E8A-4147-A177-3AD203B41FA5}">
                      <a16:colId xmlns:a16="http://schemas.microsoft.com/office/drawing/2014/main" val="3821696548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1492545007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514165956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5545857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1797828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97.5%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9022"/>
                  </a:ext>
                </a:extLst>
              </a:tr>
              <a:tr h="146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Pre-sophistication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 </a:t>
                      </a:r>
                      <a:r>
                        <a:rPr lang="en-US" sz="1400" dirty="0"/>
                        <a:t>(w.r.t BAU)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41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 </a:t>
                      </a:r>
                      <a:r>
                        <a:rPr lang="en-US" sz="1400" dirty="0"/>
                        <a:t>(w.r.t BAU)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7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Sex </a:t>
                      </a: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(M = 1, F = 0)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77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School Type </a:t>
                      </a:r>
                    </a:p>
                    <a:p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(Private = 1, Public = 0)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659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57CB54-72BA-4062-AD08-0C1B65BE882B}"/>
              </a:ext>
            </a:extLst>
          </p:cNvPr>
          <p:cNvSpPr txBox="1"/>
          <p:nvPr/>
        </p:nvSpPr>
        <p:spPr>
          <a:xfrm>
            <a:off x="0" y="3364324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Practical Conclusions: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For each SD increase in pre-sophistication Rasch score, the odds of detecting a strategy increase by ~1.3x </a:t>
            </a:r>
            <a:r>
              <a:rPr lang="en-US" sz="1600" dirty="0"/>
              <a:t>(exp(0.25))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2400" dirty="0"/>
              <a:t>LT group had ~2.2x </a:t>
            </a:r>
            <a:r>
              <a:rPr lang="en-US" sz="1600" dirty="0"/>
              <a:t>(exp(0.79)) </a:t>
            </a:r>
            <a:r>
              <a:rPr lang="en-US" sz="2400" dirty="0"/>
              <a:t>greater odds of detecting a strategy when compared to BAU groups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400" dirty="0">
                <a:effectLst/>
              </a:rPr>
              <a:t>LT children are more likely to use a conceptually meaningful and relevant strategy at post-assessment relative to BAU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4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4F70-B212-4AFC-99DF-707F7B9D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8509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Fixed Effects </a:t>
            </a:r>
            <a:r>
              <a:rPr lang="en-US" dirty="0"/>
              <a:t>When a Strategy is Detected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3D6906-2B6B-4D75-AD27-DEDBBD128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3864"/>
              </p:ext>
            </p:extLst>
          </p:nvPr>
        </p:nvGraphicFramePr>
        <p:xfrm>
          <a:off x="114300" y="960030"/>
          <a:ext cx="8394573" cy="242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2333">
                  <a:extLst>
                    <a:ext uri="{9D8B030D-6E8A-4147-A177-3AD203B41FA5}">
                      <a16:colId xmlns:a16="http://schemas.microsoft.com/office/drawing/2014/main" val="3821696548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1492545007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514165956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5545857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1797828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97.5%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9022"/>
                  </a:ext>
                </a:extLst>
              </a:tr>
              <a:tr h="146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Pre-sophistication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 </a:t>
                      </a:r>
                      <a:r>
                        <a:rPr lang="en-US" sz="1400" dirty="0"/>
                        <a:t>(w.r.t BAU)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41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 </a:t>
                      </a:r>
                      <a:r>
                        <a:rPr lang="en-US" sz="1400" dirty="0"/>
                        <a:t>(w.r.t BAU)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7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Sex </a:t>
                      </a: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(M = 1, F = 0)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77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 Type </a:t>
                      </a:r>
                      <a:r>
                        <a:rPr lang="en-US" sz="1400" dirty="0"/>
                        <a:t>(Private = 1, Public = 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659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57CB54-72BA-4062-AD08-0C1B65BE882B}"/>
              </a:ext>
            </a:extLst>
          </p:cNvPr>
          <p:cNvSpPr txBox="1"/>
          <p:nvPr/>
        </p:nvSpPr>
        <p:spPr>
          <a:xfrm>
            <a:off x="-1" y="3480715"/>
            <a:ext cx="105931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Practical Conclusions: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Students in the </a:t>
            </a:r>
            <a:r>
              <a:rPr lang="en-US" sz="2400" i="1" dirty="0"/>
              <a:t>LT &amp; REV</a:t>
            </a:r>
            <a:r>
              <a:rPr lang="en-US" sz="2400" dirty="0"/>
              <a:t> group have significantly higher odds of utilizing more sophisticated strategies than </a:t>
            </a:r>
            <a:r>
              <a:rPr lang="en-US" sz="2400" i="1" dirty="0"/>
              <a:t>BAU</a:t>
            </a:r>
          </a:p>
          <a:p>
            <a:pPr marL="342900" indent="-342900">
              <a:buFontTx/>
              <a:buChar char="-"/>
            </a:pPr>
            <a:r>
              <a:rPr lang="en-US" sz="2400" i="1" dirty="0"/>
              <a:t>Boys</a:t>
            </a:r>
            <a:r>
              <a:rPr lang="en-US" sz="2400" dirty="0"/>
              <a:t> and </a:t>
            </a:r>
            <a:r>
              <a:rPr lang="en-US" sz="2400" i="1" dirty="0"/>
              <a:t>girls</a:t>
            </a:r>
            <a:r>
              <a:rPr lang="en-US" sz="2400" dirty="0"/>
              <a:t> do not differ significantly in the sophistication of their strategies when a strategy is detected.</a:t>
            </a:r>
            <a:endParaRPr lang="en-US" sz="2400" i="1" dirty="0"/>
          </a:p>
          <a:p>
            <a:pPr marL="342900" indent="-342900">
              <a:buFontTx/>
              <a:buChar char="-"/>
            </a:pPr>
            <a:r>
              <a:rPr lang="en-US" sz="2400" dirty="0"/>
              <a:t>Students</a:t>
            </a:r>
            <a:r>
              <a:rPr lang="en-US" sz="2400" i="1" dirty="0"/>
              <a:t> </a:t>
            </a:r>
            <a:r>
              <a:rPr lang="en-US" sz="2400" dirty="0"/>
              <a:t>in </a:t>
            </a:r>
            <a:r>
              <a:rPr lang="en-US" sz="2400" i="1" dirty="0"/>
              <a:t>private schools </a:t>
            </a:r>
            <a:r>
              <a:rPr lang="en-US" sz="2400" dirty="0"/>
              <a:t>have significantly higher odds of utilizing more sophisticated strategies than </a:t>
            </a:r>
            <a:r>
              <a:rPr lang="en-US" sz="2400" i="1" dirty="0"/>
              <a:t>public schools 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4F70-B212-4AFC-99DF-707F7B9D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8509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Sophistication Thresholds </a:t>
            </a:r>
            <a:r>
              <a:rPr lang="en-US" dirty="0"/>
              <a:t>When a Strategy is Detected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65D6DC-0AFA-4B4B-AB84-BC6BE985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927100"/>
            <a:ext cx="5905500" cy="590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DBA4E9-9596-4877-87C0-0363F954F47E}"/>
              </a:ext>
            </a:extLst>
          </p:cNvPr>
          <p:cNvSpPr txBox="1"/>
          <p:nvPr/>
        </p:nvSpPr>
        <p:spPr>
          <a:xfrm>
            <a:off x="6022166" y="1021452"/>
            <a:ext cx="6057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Practical Conclusions: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Average LT students were more likely to deploy a more sophisticated strategy relative to the average BAU or REV students.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For example, the average LT student was making the transition from Y=1 to Y=2 (T2).  Whereas, the average student in the BAU condition was likely still in Y=1.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ym typeface="Wingdings" panose="05000000000000000000" pitchFamily="2" charset="2"/>
            </a:endParaRPr>
          </a:p>
          <a:p>
            <a:endParaRPr lang="en-US" sz="2000" u="sng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8A76FA-94C4-420D-A350-D29BB69EE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"/>
          <a:stretch/>
        </p:blipFill>
        <p:spPr>
          <a:xfrm>
            <a:off x="7011730" y="3807634"/>
            <a:ext cx="4561114" cy="3024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BF4DD8-7DEB-43D6-8308-2CD7CFAB6A54}"/>
              </a:ext>
            </a:extLst>
          </p:cNvPr>
          <p:cNvSpPr txBox="1"/>
          <p:nvPr/>
        </p:nvSpPr>
        <p:spPr>
          <a:xfrm>
            <a:off x="8619763" y="5273409"/>
            <a:ext cx="352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T1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89041D-C193-4ABA-8703-559BB57DE10B}"/>
              </a:ext>
            </a:extLst>
          </p:cNvPr>
          <p:cNvCxnSpPr>
            <a:cxnSpLocks/>
          </p:cNvCxnSpPr>
          <p:nvPr/>
        </p:nvCxnSpPr>
        <p:spPr>
          <a:xfrm flipH="1">
            <a:off x="8560238" y="5452036"/>
            <a:ext cx="119051" cy="998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4F880-EC76-4C2F-A677-A689FB986829}"/>
              </a:ext>
            </a:extLst>
          </p:cNvPr>
          <p:cNvSpPr txBox="1"/>
          <p:nvPr/>
        </p:nvSpPr>
        <p:spPr>
          <a:xfrm>
            <a:off x="9355907" y="4930684"/>
            <a:ext cx="420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T2</a:t>
            </a:r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F51CDE-267B-43F3-A84C-94D0F0030EA9}"/>
              </a:ext>
            </a:extLst>
          </p:cNvPr>
          <p:cNvCxnSpPr>
            <a:cxnSpLocks/>
          </p:cNvCxnSpPr>
          <p:nvPr/>
        </p:nvCxnSpPr>
        <p:spPr>
          <a:xfrm flipH="1">
            <a:off x="9333120" y="5122748"/>
            <a:ext cx="119051" cy="998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D76F33-DCE1-4FE8-BCF4-9D6CE9B0914F}"/>
              </a:ext>
            </a:extLst>
          </p:cNvPr>
          <p:cNvSpPr txBox="1"/>
          <p:nvPr/>
        </p:nvSpPr>
        <p:spPr>
          <a:xfrm>
            <a:off x="10222521" y="5240354"/>
            <a:ext cx="50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T3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F94E7-F48E-4094-994A-18B071D271E5}"/>
              </a:ext>
            </a:extLst>
          </p:cNvPr>
          <p:cNvCxnSpPr>
            <a:cxnSpLocks/>
          </p:cNvCxnSpPr>
          <p:nvPr/>
        </p:nvCxnSpPr>
        <p:spPr>
          <a:xfrm flipH="1">
            <a:off x="10148195" y="5426432"/>
            <a:ext cx="148652" cy="1377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200D6-D5F7-4A58-8210-8505562C46E4}"/>
              </a:ext>
            </a:extLst>
          </p:cNvPr>
          <p:cNvSpPr txBox="1"/>
          <p:nvPr/>
        </p:nvSpPr>
        <p:spPr>
          <a:xfrm>
            <a:off x="1003298" y="1291169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63E482-6715-4045-9BD9-44CE40D959E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40932" y="1460446"/>
            <a:ext cx="419101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7E6166-EECC-4FC1-A616-D7E5FA8D34C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09600" y="1460446"/>
            <a:ext cx="393698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9486F3-9F5E-4D3D-B1B5-32D7877E5E17}"/>
              </a:ext>
            </a:extLst>
          </p:cNvPr>
          <p:cNvSpPr txBox="1"/>
          <p:nvPr/>
        </p:nvSpPr>
        <p:spPr>
          <a:xfrm>
            <a:off x="2442625" y="1295405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C7B75E-CB74-4FC6-BD91-35316CAA6F6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980259" y="1464682"/>
            <a:ext cx="482608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673E2A-B576-44EB-B2CE-2A6990D38FE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006600" y="1464682"/>
            <a:ext cx="436025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3523DF-8F1D-44CD-975D-04754BEC8053}"/>
              </a:ext>
            </a:extLst>
          </p:cNvPr>
          <p:cNvSpPr txBox="1"/>
          <p:nvPr/>
        </p:nvSpPr>
        <p:spPr>
          <a:xfrm>
            <a:off x="3818452" y="1299641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7110DB-181B-4E73-9CA2-3D3DFFDD0852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356086" y="1466799"/>
            <a:ext cx="427564" cy="211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4873B6-C4A2-41FA-96DE-90CCF31B7A7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56000" y="1468918"/>
            <a:ext cx="26245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5DEBFE-FAF1-424D-9272-0CA83EC9B0C3}"/>
              </a:ext>
            </a:extLst>
          </p:cNvPr>
          <p:cNvSpPr txBox="1"/>
          <p:nvPr/>
        </p:nvSpPr>
        <p:spPr>
          <a:xfrm>
            <a:off x="4999551" y="1299640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9E538-6B13-41F2-B8AF-8B70CCFCFF02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537185" y="1468917"/>
            <a:ext cx="26248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EDD5E2-A47D-443D-A61E-C1E5D2E2702A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817515" y="1468917"/>
            <a:ext cx="182036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CC68CDD-D211-4A86-939B-B4121CEB2FE0}"/>
              </a:ext>
            </a:extLst>
          </p:cNvPr>
          <p:cNvSpPr txBox="1"/>
          <p:nvPr/>
        </p:nvSpPr>
        <p:spPr>
          <a:xfrm>
            <a:off x="999066" y="2738961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E32FE5-EB50-4E8C-B90F-0220E441899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536700" y="2908238"/>
            <a:ext cx="2413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3AA810-0C61-4CAD-83D7-67DD610F1A99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05368" y="2908238"/>
            <a:ext cx="393698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378980-1DD6-4339-B228-43C18C916A13}"/>
              </a:ext>
            </a:extLst>
          </p:cNvPr>
          <p:cNvSpPr txBox="1"/>
          <p:nvPr/>
        </p:nvSpPr>
        <p:spPr>
          <a:xfrm>
            <a:off x="2438393" y="2743197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E9423F-CBB0-4252-A810-EF0B9816C25B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976027" y="2912474"/>
            <a:ext cx="309040" cy="423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B553C0-9E4C-4794-8622-5719CBD6F855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1816093" y="2908238"/>
            <a:ext cx="622300" cy="423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7995EE-DDB7-49E0-8461-73BCDE5D04D2}"/>
              </a:ext>
            </a:extLst>
          </p:cNvPr>
          <p:cNvSpPr txBox="1"/>
          <p:nvPr/>
        </p:nvSpPr>
        <p:spPr>
          <a:xfrm>
            <a:off x="3814220" y="2747433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Y=2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FCD7BF-E0B6-437B-9926-FB3FD41AA4C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351854" y="2916710"/>
            <a:ext cx="226483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ADD254-757D-4F1A-9BC2-4A5A456D410E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3365500" y="2916710"/>
            <a:ext cx="44872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457597-ECAE-42EB-89E5-8CA89A7C37FC}"/>
              </a:ext>
            </a:extLst>
          </p:cNvPr>
          <p:cNvSpPr txBox="1"/>
          <p:nvPr/>
        </p:nvSpPr>
        <p:spPr>
          <a:xfrm>
            <a:off x="4995319" y="2747432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952CFA-9FC9-44D9-8ECA-9A3DB76F3CF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532953" y="2916709"/>
            <a:ext cx="26248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4E4495-0C2C-4E24-AA58-B2B8E4AE3E41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643967" y="2916709"/>
            <a:ext cx="35135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46F973-6F8B-49FF-97A8-FBECDDC41D9E}"/>
              </a:ext>
            </a:extLst>
          </p:cNvPr>
          <p:cNvSpPr txBox="1"/>
          <p:nvPr/>
        </p:nvSpPr>
        <p:spPr>
          <a:xfrm>
            <a:off x="994832" y="4275654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0F6697-E6D4-4067-8FA4-CCDC2A9FB3CD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532466" y="4444931"/>
            <a:ext cx="148167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A8DEBA-78B4-4335-A5D2-61EAA4D5B97D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01134" y="4444931"/>
            <a:ext cx="393698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A0D7DA4-E091-4CAD-B012-0D73A6E8C4FB}"/>
              </a:ext>
            </a:extLst>
          </p:cNvPr>
          <p:cNvSpPr txBox="1"/>
          <p:nvPr/>
        </p:nvSpPr>
        <p:spPr>
          <a:xfrm>
            <a:off x="2434159" y="4279890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DFC72D-807E-468C-8320-6B323FB2C57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971793" y="4449167"/>
            <a:ext cx="249770" cy="211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C4ACA0-6C81-4395-A85E-F72EFA99A8DB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1701797" y="4449167"/>
            <a:ext cx="732362" cy="211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CD5EE99-5A3E-4C18-94F6-D5C62807D5EE}"/>
              </a:ext>
            </a:extLst>
          </p:cNvPr>
          <p:cNvSpPr txBox="1"/>
          <p:nvPr/>
        </p:nvSpPr>
        <p:spPr>
          <a:xfrm>
            <a:off x="3809986" y="4284126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4D29BD-E7DA-4FA6-9790-7758370471EE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347620" y="4453403"/>
            <a:ext cx="117475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5A4F1B-2908-45A3-BE64-BED9946DB200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3279490" y="4453403"/>
            <a:ext cx="530496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165CDC6-B866-48E7-82CF-7D393605DF0C}"/>
              </a:ext>
            </a:extLst>
          </p:cNvPr>
          <p:cNvSpPr txBox="1"/>
          <p:nvPr/>
        </p:nvSpPr>
        <p:spPr>
          <a:xfrm>
            <a:off x="4991085" y="4284125"/>
            <a:ext cx="5376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Y=3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B10769-393B-472D-820C-517732131AA6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528719" y="4453402"/>
            <a:ext cx="26248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3346F34-3F3B-406B-8627-E04192E433E0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4542353" y="4453402"/>
            <a:ext cx="448732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29C752-8AE6-4CBC-84AC-613127346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43713"/>
              </p:ext>
            </p:extLst>
          </p:nvPr>
        </p:nvGraphicFramePr>
        <p:xfrm>
          <a:off x="0" y="-28577"/>
          <a:ext cx="7953584" cy="60976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5574">
                  <a:extLst>
                    <a:ext uri="{9D8B030D-6E8A-4147-A177-3AD203B41FA5}">
                      <a16:colId xmlns:a16="http://schemas.microsoft.com/office/drawing/2014/main" val="3001779505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1462365164"/>
                    </a:ext>
                  </a:extLst>
                </a:gridCol>
                <a:gridCol w="2713730">
                  <a:extLst>
                    <a:ext uri="{9D8B030D-6E8A-4147-A177-3AD203B41FA5}">
                      <a16:colId xmlns:a16="http://schemas.microsoft.com/office/drawing/2014/main" val="2007272759"/>
                    </a:ext>
                  </a:extLst>
                </a:gridCol>
              </a:tblGrid>
              <a:tr h="876777">
                <a:tc>
                  <a:txBody>
                    <a:bodyPr/>
                    <a:lstStyle/>
                    <a:p>
                      <a:r>
                        <a:rPr lang="en-US" dirty="0"/>
                        <a:t>Model* (fixed effects)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P(LT &gt; REV | Detection)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P(Higher Chance of Detectable Strategy in LT)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326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1) Pre-Soph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--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--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664354277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2) Pre-soph +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97.73 </a:t>
                      </a:r>
                      <a:endParaRPr lang="en-US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99.28</a:t>
                      </a:r>
                      <a:endParaRPr lang="en-US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990743"/>
                  </a:ext>
                </a:extLst>
              </a:tr>
              <a:tr h="3828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3) Pre-soph x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97.80 </a:t>
                      </a:r>
                      <a:endParaRPr lang="en-US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99.29</a:t>
                      </a:r>
                      <a:endParaRPr lang="en-US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44335"/>
                  </a:ext>
                </a:extLst>
              </a:tr>
              <a:tr h="660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4) Pre-soph + Intervention + 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97.57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99.15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018504"/>
                  </a:ext>
                </a:extLst>
              </a:tr>
              <a:tr h="884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5) Pre-soph x Intervention + 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97.87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99.32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3407761"/>
                  </a:ext>
                </a:extLst>
              </a:tr>
              <a:tr h="62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6) Pre-soph + Intervention +Sex + 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97.85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5803962"/>
                  </a:ext>
                </a:extLst>
              </a:tr>
              <a:tr h="660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7) Pre-soph x Intervention + Sex + Private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98.23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99.5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4476848"/>
                  </a:ext>
                </a:extLst>
              </a:tr>
              <a:tr h="950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8) Pre-soph + Intervention +Sex + Private +  Private x Intervention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96.45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98.47</a:t>
                      </a:r>
                      <a:endParaRPr lang="en-US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24181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7A5FD6-0E52-4AB1-8A23-BAA3ACB1534E}"/>
              </a:ext>
            </a:extLst>
          </p:cNvPr>
          <p:cNvSpPr txBox="1"/>
          <p:nvPr/>
        </p:nvSpPr>
        <p:spPr>
          <a:xfrm>
            <a:off x="0" y="6334778"/>
            <a:ext cx="749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*Random Effects: Child ID + Item + Class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Hyper-parameters:  chains = 3, warmup = 1000, </a:t>
            </a:r>
            <a:r>
              <a:rPr lang="en-US" sz="1400" dirty="0" err="1">
                <a:solidFill>
                  <a:schemeClr val="bg1"/>
                </a:solidFill>
              </a:rPr>
              <a:t>iter</a:t>
            </a:r>
            <a:r>
              <a:rPr lang="en-US" sz="1400" dirty="0">
                <a:solidFill>
                  <a:schemeClr val="bg1"/>
                </a:solidFill>
              </a:rPr>
              <a:t> = 5000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C2D0D-70F5-4FEC-992B-CFFB5786B8DB}"/>
              </a:ext>
            </a:extLst>
          </p:cNvPr>
          <p:cNvSpPr txBox="1"/>
          <p:nvPr/>
        </p:nvSpPr>
        <p:spPr>
          <a:xfrm>
            <a:off x="8017329" y="133349"/>
            <a:ext cx="405765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Practical Conclusions: </a:t>
            </a:r>
          </a:p>
          <a:p>
            <a:endParaRPr lang="en-US" sz="2400" b="1" u="sn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Given a strategy was detected, there is 97.85% posterior probability that the LT students deploys a more sophisticated strategy relative to REV peers.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There is 99.33% posterior probability that LT students will have a higher chance of using detectable strategies relative to REV peers.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Take Home: </a:t>
            </a:r>
            <a:r>
              <a:rPr lang="en-US" dirty="0">
                <a:solidFill>
                  <a:schemeClr val="bg1"/>
                </a:solidFill>
              </a:rPr>
              <a:t>Regardless of the model specified, the posterior probability that LT students use more sophisticated strategy relative to their REV peers is above 96%.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8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24" y="1642001"/>
            <a:ext cx="8936148" cy="483227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Do children in the Learning Trajectories group use more sophisticated strategies relative to their peers in other learning approaches?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How do we model strategy preference, given a large portion of strategies do not fall onto the existing research-based sophistication scale? </a:t>
            </a:r>
          </a:p>
          <a:p>
            <a:pPr lvl="1"/>
            <a:r>
              <a:rPr lang="en-US" sz="2200" dirty="0">
                <a:solidFill>
                  <a:srgbClr val="48B092"/>
                </a:solidFill>
              </a:rPr>
              <a:t>Detectable Strategies </a:t>
            </a:r>
            <a:r>
              <a:rPr lang="en-US" sz="2200" i="1" dirty="0">
                <a:solidFill>
                  <a:schemeClr val="tx1"/>
                </a:solidFill>
              </a:rPr>
              <a:t>vs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rgbClr val="D27229"/>
                </a:solidFill>
              </a:rPr>
              <a:t>Non-Codable </a:t>
            </a:r>
            <a:r>
              <a:rPr lang="en-US" sz="2200" dirty="0"/>
              <a:t>and</a:t>
            </a:r>
            <a:r>
              <a:rPr lang="en-US" sz="2200" dirty="0">
                <a:solidFill>
                  <a:srgbClr val="D27229"/>
                </a:solidFill>
              </a:rPr>
              <a:t> </a:t>
            </a:r>
            <a:r>
              <a:rPr lang="en-US" sz="2200" dirty="0">
                <a:solidFill>
                  <a:srgbClr val="8887AB"/>
                </a:solidFill>
              </a:rPr>
              <a:t>Non-Detectable </a:t>
            </a:r>
            <a:r>
              <a:rPr lang="en-US" sz="2200" dirty="0">
                <a:solidFill>
                  <a:schemeClr val="tx1"/>
                </a:solidFill>
              </a:rPr>
              <a:t>strategies</a:t>
            </a:r>
          </a:p>
          <a:p>
            <a:pPr lvl="1"/>
            <a:r>
              <a:rPr lang="en-US" sz="2200" dirty="0"/>
              <a:t>What can </a:t>
            </a:r>
            <a:r>
              <a:rPr lang="en-US" sz="2200" i="1" dirty="0"/>
              <a:t>item</a:t>
            </a:r>
            <a:r>
              <a:rPr lang="en-US" sz="2200" dirty="0"/>
              <a:t>, </a:t>
            </a:r>
            <a:r>
              <a:rPr lang="en-US" sz="2200" i="1" dirty="0"/>
              <a:t>student</a:t>
            </a:r>
            <a:r>
              <a:rPr lang="en-US" sz="2200" dirty="0"/>
              <a:t>, and </a:t>
            </a:r>
            <a:r>
              <a:rPr lang="en-US" sz="2200" i="1" dirty="0"/>
              <a:t>classroom</a:t>
            </a:r>
            <a:r>
              <a:rPr lang="en-US" sz="2200" dirty="0"/>
              <a:t> random effects tell us about strategy preference?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Classroom of students raising their hands in front of a teacher">
            <a:extLst>
              <a:ext uri="{FF2B5EF4-FFF2-40B4-BE49-F238E27FC236}">
                <a16:creationId xmlns:a16="http://schemas.microsoft.com/office/drawing/2014/main" id="{6F92CA7F-9298-4A29-BE97-9D9AB17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61" y="4726868"/>
            <a:ext cx="2960882" cy="20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24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F55EA-7E79-44DE-BB62-0BBF0564C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1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" y="163776"/>
            <a:ext cx="5242203" cy="60050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1" y="1125994"/>
            <a:ext cx="4820843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1:  </a:t>
            </a:r>
            <a:r>
              <a:rPr lang="en-US" sz="2400" dirty="0">
                <a:solidFill>
                  <a:schemeClr val="tx1"/>
                </a:solidFill>
              </a:rPr>
              <a:t>Given a strategy was detected, do children in the Learning Trajectories group use more sophisticated strategies relative to their peers in two counterfactual conditions?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A: </a:t>
            </a:r>
            <a:r>
              <a:rPr lang="en-US" sz="2400" b="1" i="1" u="sng" dirty="0">
                <a:solidFill>
                  <a:schemeClr val="tx1"/>
                </a:solidFill>
              </a:rPr>
              <a:t>Yes</a:t>
            </a:r>
            <a:r>
              <a:rPr lang="en-US" sz="2400" b="1" i="1" dirty="0">
                <a:solidFill>
                  <a:schemeClr val="tx1"/>
                </a:solidFill>
              </a:rPr>
              <a:t>.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/>
              <a:t>Given a strategy was detected, there is 97.85% probability that the LT students used a more sophisticated strategy relative to their REV peers.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00CF3-386E-4630-97E5-33735D26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72" y="0"/>
            <a:ext cx="6857143" cy="68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F7B5-48DA-4FBE-ABB9-228E870AA06A}"/>
              </a:ext>
            </a:extLst>
          </p:cNvPr>
          <p:cNvSpPr txBox="1"/>
          <p:nvPr/>
        </p:nvSpPr>
        <p:spPr>
          <a:xfrm>
            <a:off x="6637122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29.0%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41F10-3582-4CDF-8567-90E20363073C}"/>
              </a:ext>
            </a:extLst>
          </p:cNvPr>
          <p:cNvSpPr txBox="1"/>
          <p:nvPr/>
        </p:nvSpPr>
        <p:spPr>
          <a:xfrm>
            <a:off x="6641204" y="4271282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7.21%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2613-AAC5-46BF-9C53-ADA0A6E6C264}"/>
              </a:ext>
            </a:extLst>
          </p:cNvPr>
          <p:cNvSpPr txBox="1"/>
          <p:nvPr/>
        </p:nvSpPr>
        <p:spPr>
          <a:xfrm>
            <a:off x="6637122" y="388075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28.7%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1FF5D-6D8F-4296-BBA9-A2E1C72A9D00}"/>
              </a:ext>
            </a:extLst>
          </p:cNvPr>
          <p:cNvSpPr txBox="1"/>
          <p:nvPr/>
        </p:nvSpPr>
        <p:spPr>
          <a:xfrm>
            <a:off x="6653450" y="2363560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24.3%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9A9C1-A241-4AC3-9B25-A6279B4CB470}"/>
              </a:ext>
            </a:extLst>
          </p:cNvPr>
          <p:cNvSpPr txBox="1"/>
          <p:nvPr/>
        </p:nvSpPr>
        <p:spPr>
          <a:xfrm>
            <a:off x="6653449" y="104201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E8B52-F138-4FD1-BB61-82F8458F1724}"/>
              </a:ext>
            </a:extLst>
          </p:cNvPr>
          <p:cNvSpPr txBox="1"/>
          <p:nvPr/>
        </p:nvSpPr>
        <p:spPr>
          <a:xfrm>
            <a:off x="8622383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34.5%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A3947-F1BA-4D45-A4E5-5A32BEAA4ED5}"/>
              </a:ext>
            </a:extLst>
          </p:cNvPr>
          <p:cNvSpPr txBox="1"/>
          <p:nvPr/>
        </p:nvSpPr>
        <p:spPr>
          <a:xfrm>
            <a:off x="8610139" y="400730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6.10%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A98BF-98A4-46FD-9602-49A5B637900F}"/>
              </a:ext>
            </a:extLst>
          </p:cNvPr>
          <p:cNvSpPr txBox="1"/>
          <p:nvPr/>
        </p:nvSpPr>
        <p:spPr>
          <a:xfrm>
            <a:off x="8606057" y="365906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21.8%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3E4FD-FBB3-4C87-B9E5-3E869B871B9D}"/>
              </a:ext>
            </a:extLst>
          </p:cNvPr>
          <p:cNvSpPr txBox="1"/>
          <p:nvPr/>
        </p:nvSpPr>
        <p:spPr>
          <a:xfrm>
            <a:off x="8622385" y="2483306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28.7%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4FB4-B840-400E-A1A2-F331C0538287}"/>
              </a:ext>
            </a:extLst>
          </p:cNvPr>
          <p:cNvSpPr txBox="1"/>
          <p:nvPr/>
        </p:nvSpPr>
        <p:spPr>
          <a:xfrm>
            <a:off x="8622384" y="94132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8.87%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90E11-A915-404A-960C-C08138152071}"/>
              </a:ext>
            </a:extLst>
          </p:cNvPr>
          <p:cNvSpPr txBox="1"/>
          <p:nvPr/>
        </p:nvSpPr>
        <p:spPr>
          <a:xfrm>
            <a:off x="10607644" y="5804807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39.8%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34CA7-991F-4AB6-9FEF-8753C2FE0DF7}"/>
              </a:ext>
            </a:extLst>
          </p:cNvPr>
          <p:cNvSpPr txBox="1"/>
          <p:nvPr/>
        </p:nvSpPr>
        <p:spPr>
          <a:xfrm>
            <a:off x="10550502" y="3747415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5.01%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E9CEE-D720-46B5-8544-9B5A71E75372}"/>
              </a:ext>
            </a:extLst>
          </p:cNvPr>
          <p:cNvSpPr txBox="1"/>
          <p:nvPr/>
        </p:nvSpPr>
        <p:spPr>
          <a:xfrm>
            <a:off x="10546420" y="3426288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16.4%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7B2D96-2B83-4C0A-8AC5-4EBBC41BCA70}"/>
              </a:ext>
            </a:extLst>
          </p:cNvPr>
          <p:cNvSpPr txBox="1"/>
          <p:nvPr/>
        </p:nvSpPr>
        <p:spPr>
          <a:xfrm>
            <a:off x="10562748" y="2541819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28.5%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7CCBC-5A0C-41BC-B1C1-74BCF58654F1}"/>
              </a:ext>
            </a:extLst>
          </p:cNvPr>
          <p:cNvSpPr txBox="1"/>
          <p:nvPr/>
        </p:nvSpPr>
        <p:spPr>
          <a:xfrm>
            <a:off x="10562747" y="1028414"/>
            <a:ext cx="77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10.3%</a:t>
            </a:r>
          </a:p>
        </p:txBody>
      </p:sp>
    </p:spTree>
    <p:extLst>
      <p:ext uri="{BB962C8B-B14F-4D97-AF65-F5344CB8AC3E}">
        <p14:creationId xmlns:p14="http://schemas.microsoft.com/office/powerpoint/2010/main" val="12443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Random Intercepts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3F87E-061F-4B44-9185-76C95E2E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19" y="1598695"/>
            <a:ext cx="7806646" cy="5053775"/>
          </a:xfrm>
        </p:spPr>
        <p:txBody>
          <a:bodyPr>
            <a:normAutofit/>
          </a:bodyPr>
          <a:lstStyle/>
          <a:p>
            <a:r>
              <a:rPr lang="en-US" sz="2400" i="1" dirty="0"/>
              <a:t>Random intercepts </a:t>
            </a:r>
            <a:r>
              <a:rPr lang="en-US" sz="2400" dirty="0"/>
              <a:t>measure how different </a:t>
            </a:r>
            <a:r>
              <a:rPr lang="en-US" sz="2400" i="1" dirty="0"/>
              <a:t>items</a:t>
            </a:r>
            <a:r>
              <a:rPr lang="en-US" sz="2400" dirty="0"/>
              <a:t>, </a:t>
            </a:r>
            <a:r>
              <a:rPr lang="en-US" sz="2400" i="1" dirty="0"/>
              <a:t>classrooms</a:t>
            </a:r>
            <a:r>
              <a:rPr lang="en-US" sz="2400" dirty="0"/>
              <a:t>, and </a:t>
            </a:r>
            <a:r>
              <a:rPr lang="en-US" sz="2400" i="1" dirty="0"/>
              <a:t>students</a:t>
            </a:r>
            <a:r>
              <a:rPr lang="en-US" sz="2400" dirty="0"/>
              <a:t> deviate from the </a:t>
            </a:r>
            <a:r>
              <a:rPr lang="en-US" sz="2400" u="sng" dirty="0"/>
              <a:t>population</a:t>
            </a:r>
            <a:r>
              <a:rPr lang="en-US" sz="2400" dirty="0"/>
              <a:t> mean latent sophistication</a:t>
            </a:r>
          </a:p>
          <a:p>
            <a:pPr lvl="1"/>
            <a:r>
              <a:rPr lang="en-US" sz="2200" b="1" dirty="0">
                <a:highlight>
                  <a:srgbClr val="B1D4E6"/>
                </a:highlight>
              </a:rPr>
              <a:t>Negative R.I. </a:t>
            </a:r>
            <a:r>
              <a:rPr lang="en-US" sz="2200" dirty="0">
                <a:sym typeface="Wingdings" panose="05000000000000000000" pitchFamily="2" charset="2"/>
              </a:rPr>
              <a:t> Lower sophistication than population mean</a:t>
            </a:r>
          </a:p>
          <a:p>
            <a:pPr lvl="1"/>
            <a:r>
              <a:rPr lang="en-US" sz="2200" b="1" dirty="0">
                <a:highlight>
                  <a:srgbClr val="1F78B4"/>
                </a:highlight>
                <a:sym typeface="Wingdings" panose="05000000000000000000" pitchFamily="2" charset="2"/>
              </a:rPr>
              <a:t>Positive R.I. </a:t>
            </a:r>
            <a:r>
              <a:rPr lang="en-US" sz="2200" dirty="0">
                <a:sym typeface="Wingdings" panose="05000000000000000000" pitchFamily="2" charset="2"/>
              </a:rPr>
              <a:t> Higher sophistication than population mean</a:t>
            </a:r>
          </a:p>
          <a:p>
            <a:pPr lvl="1"/>
            <a:r>
              <a:rPr lang="en-US" sz="2200" b="1" dirty="0">
                <a:highlight>
                  <a:srgbClr val="FFFFFF"/>
                </a:highlight>
                <a:sym typeface="Wingdings" panose="05000000000000000000" pitchFamily="2" charset="2"/>
              </a:rPr>
              <a:t>~ 0 R.I. </a:t>
            </a:r>
            <a:r>
              <a:rPr lang="en-US" sz="2200" dirty="0">
                <a:sym typeface="Wingdings" panose="05000000000000000000" pitchFamily="2" charset="2"/>
              </a:rPr>
              <a:t> ~ Around population mean sophistication </a:t>
            </a:r>
          </a:p>
          <a:p>
            <a:pPr lvl="2"/>
            <a:r>
              <a:rPr lang="en-US" sz="2200" dirty="0">
                <a:sym typeface="Wingdings" panose="05000000000000000000" pitchFamily="2" charset="2"/>
              </a:rPr>
              <a:t>“Typical” population </a:t>
            </a:r>
            <a:r>
              <a:rPr lang="en-US" sz="2200" i="1" dirty="0">
                <a:sym typeface="Wingdings" panose="05000000000000000000" pitchFamily="2" charset="2"/>
              </a:rPr>
              <a:t>item</a:t>
            </a:r>
            <a:r>
              <a:rPr lang="en-US" sz="2200" dirty="0">
                <a:sym typeface="Wingdings" panose="05000000000000000000" pitchFamily="2" charset="2"/>
              </a:rPr>
              <a:t>, </a:t>
            </a:r>
            <a:r>
              <a:rPr lang="en-US" sz="2200" i="1" dirty="0">
                <a:sym typeface="Wingdings" panose="05000000000000000000" pitchFamily="2" charset="2"/>
              </a:rPr>
              <a:t>classroom</a:t>
            </a:r>
            <a:r>
              <a:rPr lang="en-US" sz="2200" dirty="0">
                <a:sym typeface="Wingdings" panose="05000000000000000000" pitchFamily="2" charset="2"/>
              </a:rPr>
              <a:t>, or </a:t>
            </a:r>
            <a:r>
              <a:rPr lang="en-US" sz="2200" i="1" dirty="0">
                <a:sym typeface="Wingdings" panose="05000000000000000000" pitchFamily="2" charset="2"/>
              </a:rPr>
              <a:t>student </a:t>
            </a:r>
          </a:p>
          <a:p>
            <a:pPr lvl="3"/>
            <a:r>
              <a:rPr lang="en-US" sz="2000" i="1" dirty="0">
                <a:sym typeface="Wingdings" panose="05000000000000000000" pitchFamily="2" charset="2"/>
              </a:rPr>
              <a:t>Random effects = 0</a:t>
            </a:r>
          </a:p>
          <a:p>
            <a:pPr lvl="2"/>
            <a:r>
              <a:rPr lang="en-US" sz="2200" dirty="0">
                <a:sym typeface="Wingdings" panose="05000000000000000000" pitchFamily="2" charset="2"/>
              </a:rPr>
              <a:t>Interpretations of </a:t>
            </a:r>
            <a:r>
              <a:rPr lang="en-US" sz="2200" u="sng" dirty="0">
                <a:sym typeface="Wingdings" panose="05000000000000000000" pitchFamily="2" charset="2"/>
              </a:rPr>
              <a:t>fixed effects</a:t>
            </a:r>
            <a:r>
              <a:rPr lang="en-US" sz="2200" dirty="0">
                <a:sym typeface="Wingdings" panose="05000000000000000000" pitchFamily="2" charset="2"/>
              </a:rPr>
              <a:t> (e.g., </a:t>
            </a:r>
            <a:r>
              <a:rPr lang="en-US" sz="2200" i="1" dirty="0">
                <a:sym typeface="Wingdings" panose="05000000000000000000" pitchFamily="2" charset="2"/>
              </a:rPr>
              <a:t>intervention effects</a:t>
            </a:r>
            <a:r>
              <a:rPr lang="en-US" sz="2200" dirty="0">
                <a:sym typeface="Wingdings" panose="05000000000000000000" pitchFamily="2" charset="2"/>
              </a:rPr>
              <a:t>) are </a:t>
            </a:r>
            <a:r>
              <a:rPr lang="en-US" sz="2200" u="sng" dirty="0">
                <a:sym typeface="Wingdings" panose="05000000000000000000" pitchFamily="2" charset="2"/>
              </a:rPr>
              <a:t>conditional</a:t>
            </a:r>
            <a:r>
              <a:rPr lang="en-US" sz="2200" dirty="0">
                <a:sym typeface="Wingdings" panose="05000000000000000000" pitchFamily="2" charset="2"/>
              </a:rPr>
              <a:t> on all random effects being 0</a:t>
            </a:r>
          </a:p>
          <a:p>
            <a:pPr lvl="3"/>
            <a:r>
              <a:rPr lang="en-US" sz="2000" b="1" dirty="0">
                <a:sym typeface="Wingdings" panose="05000000000000000000" pitchFamily="2" charset="2"/>
              </a:rPr>
              <a:t>Typical</a:t>
            </a:r>
            <a:r>
              <a:rPr lang="en-US" sz="2000" dirty="0">
                <a:sym typeface="Wingdings" panose="05000000000000000000" pitchFamily="2" charset="2"/>
              </a:rPr>
              <a:t> student from a typical classroom evaluating a typical item </a:t>
            </a:r>
          </a:p>
          <a:p>
            <a:pPr lvl="2"/>
            <a:endParaRPr lang="en-US" sz="2200" i="1" dirty="0">
              <a:sym typeface="Wingdings" panose="05000000000000000000" pitchFamily="2" charset="2"/>
            </a:endParaRPr>
          </a:p>
          <a:p>
            <a:pPr lvl="2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14197-8767-4A20-B94F-42F73C0B5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6"/>
          <a:stretch/>
        </p:blipFill>
        <p:spPr>
          <a:xfrm>
            <a:off x="7936365" y="2084757"/>
            <a:ext cx="4255634" cy="40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7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6303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" y="617539"/>
            <a:ext cx="12152976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2a: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What can </a:t>
            </a:r>
            <a:r>
              <a:rPr lang="en-US" sz="2400" b="1" i="1" u="sng" dirty="0"/>
              <a:t>item</a:t>
            </a:r>
            <a:r>
              <a:rPr lang="en-US" sz="2400" i="1" dirty="0"/>
              <a:t> </a:t>
            </a:r>
            <a:r>
              <a:rPr lang="en-US" sz="2400" dirty="0"/>
              <a:t>random effects tell us about strategy preference?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CD8A4-80EE-48AE-9E90-897515164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13351"/>
              </p:ext>
            </p:extLst>
          </p:nvPr>
        </p:nvGraphicFramePr>
        <p:xfrm>
          <a:off x="6062132" y="1156902"/>
          <a:ext cx="5898304" cy="4162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9217">
                  <a:extLst>
                    <a:ext uri="{9D8B030D-6E8A-4147-A177-3AD203B41FA5}">
                      <a16:colId xmlns:a16="http://schemas.microsoft.com/office/drawing/2014/main" val="1151957483"/>
                    </a:ext>
                  </a:extLst>
                </a:gridCol>
                <a:gridCol w="2019935">
                  <a:extLst>
                    <a:ext uri="{9D8B030D-6E8A-4147-A177-3AD203B41FA5}">
                      <a16:colId xmlns:a16="http://schemas.microsoft.com/office/drawing/2014/main" val="2928135589"/>
                    </a:ext>
                  </a:extLst>
                </a:gridCol>
                <a:gridCol w="929217">
                  <a:extLst>
                    <a:ext uri="{9D8B030D-6E8A-4147-A177-3AD203B41FA5}">
                      <a16:colId xmlns:a16="http://schemas.microsoft.com/office/drawing/2014/main" val="3630381586"/>
                    </a:ext>
                  </a:extLst>
                </a:gridCol>
                <a:gridCol w="2019935">
                  <a:extLst>
                    <a:ext uri="{9D8B030D-6E8A-4147-A177-3AD203B41FA5}">
                      <a16:colId xmlns:a16="http://schemas.microsoft.com/office/drawing/2014/main" val="2853915804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3175" marR="3175" marT="3175" marB="0" anchor="b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Random Intercept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F78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Random Intercept</a:t>
                      </a:r>
                    </a:p>
                  </a:txBody>
                  <a:tcPr marL="3175" marR="3175" marT="3175" marB="0" anchor="b">
                    <a:solidFill>
                      <a:srgbClr val="1F7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60876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-7.32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33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0.19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64230555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-4.76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I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0.23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0268121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-4.46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69680863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-4.43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83147710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-2.56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1.06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82153235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-1.68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1.37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37212484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-1.23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1.39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69675433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7927572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2.19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92773524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2.55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61509363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J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-0.20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2.62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0533805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B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-0.12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2.87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35472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3.42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7133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5.00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026085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5EED031-1698-44F0-BB25-FD5E4570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1" y="1143000"/>
            <a:ext cx="5714571" cy="5714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9FC80-7E35-4652-9F08-484D0738A9A0}"/>
              </a:ext>
            </a:extLst>
          </p:cNvPr>
          <p:cNvSpPr txBox="1"/>
          <p:nvPr/>
        </p:nvSpPr>
        <p:spPr>
          <a:xfrm>
            <a:off x="6062132" y="5449817"/>
            <a:ext cx="589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Highlighted items are within 0.25 of the mean (0)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effectLst/>
              </a:rPr>
              <a:t>“Typical" items in terms of length measurement strategy sophistication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6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EED031-1698-44F0-BB25-FD5E4570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6"/>
            <a:ext cx="6818811" cy="68188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A1B77-EB13-4040-9EA2-01DAAB17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533" y="442749"/>
            <a:ext cx="5342467" cy="56847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Practical Conclusions: </a:t>
            </a:r>
          </a:p>
          <a:p>
            <a:pPr marL="0" indent="0">
              <a:buNone/>
            </a:pPr>
            <a:endParaRPr lang="en-US" sz="2400" u="sng" dirty="0"/>
          </a:p>
          <a:p>
            <a:r>
              <a:rPr lang="en-US" sz="2400" dirty="0"/>
              <a:t>“Typical” items cover LQR, LDC, EE, &amp; LURR thinking</a:t>
            </a:r>
          </a:p>
          <a:p>
            <a:endParaRPr lang="en-US" sz="2400" dirty="0"/>
          </a:p>
          <a:p>
            <a:r>
              <a:rPr lang="en-US" sz="2400" dirty="0"/>
              <a:t>High sophistication items address EE thinking </a:t>
            </a:r>
          </a:p>
          <a:p>
            <a:endParaRPr lang="en-US" sz="2400" dirty="0"/>
          </a:p>
          <a:p>
            <a:r>
              <a:rPr lang="en-US" sz="2400" dirty="0"/>
              <a:t>Low sophistication items address LURR+ thinking</a:t>
            </a:r>
          </a:p>
          <a:p>
            <a:endParaRPr lang="en-US" sz="2400" dirty="0"/>
          </a:p>
          <a:p>
            <a:r>
              <a:rPr lang="en-US" sz="2400" dirty="0"/>
              <a:t>Notably, there is large deviation between items</a:t>
            </a:r>
          </a:p>
        </p:txBody>
      </p:sp>
    </p:spTree>
    <p:extLst>
      <p:ext uri="{BB962C8B-B14F-4D97-AF65-F5344CB8AC3E}">
        <p14:creationId xmlns:p14="http://schemas.microsoft.com/office/powerpoint/2010/main" val="2066336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6303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" y="617539"/>
            <a:ext cx="12152976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2b: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What can </a:t>
            </a:r>
            <a:r>
              <a:rPr lang="en-US" sz="2400" b="1" i="1" u="sng" dirty="0"/>
              <a:t>classroom</a:t>
            </a:r>
            <a:r>
              <a:rPr lang="en-US" sz="2400" dirty="0"/>
              <a:t> random effects tell us about strategy preference?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24259-7781-445D-82B5-B08FD15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" y="1117600"/>
            <a:ext cx="5740400" cy="57404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5EEB76-8BAF-4AC6-A2CB-A1866E46A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84559"/>
              </p:ext>
            </p:extLst>
          </p:nvPr>
        </p:nvGraphicFramePr>
        <p:xfrm>
          <a:off x="6265333" y="1117600"/>
          <a:ext cx="5571067" cy="2884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6617">
                  <a:extLst>
                    <a:ext uri="{9D8B030D-6E8A-4147-A177-3AD203B41FA5}">
                      <a16:colId xmlns:a16="http://schemas.microsoft.com/office/drawing/2014/main" val="489068003"/>
                    </a:ext>
                  </a:extLst>
                </a:gridCol>
                <a:gridCol w="2019935">
                  <a:extLst>
                    <a:ext uri="{9D8B030D-6E8A-4147-A177-3AD203B41FA5}">
                      <a16:colId xmlns:a16="http://schemas.microsoft.com/office/drawing/2014/main" val="1193533338"/>
                    </a:ext>
                  </a:extLst>
                </a:gridCol>
                <a:gridCol w="665148">
                  <a:extLst>
                    <a:ext uri="{9D8B030D-6E8A-4147-A177-3AD203B41FA5}">
                      <a16:colId xmlns:a16="http://schemas.microsoft.com/office/drawing/2014/main" val="2507179104"/>
                    </a:ext>
                  </a:extLst>
                </a:gridCol>
                <a:gridCol w="2129367">
                  <a:extLst>
                    <a:ext uri="{9D8B030D-6E8A-4147-A177-3AD203B41FA5}">
                      <a16:colId xmlns:a16="http://schemas.microsoft.com/office/drawing/2014/main" val="450845717"/>
                    </a:ext>
                  </a:extLst>
                </a:gridCol>
              </a:tblGrid>
              <a:tr h="265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</a:t>
                      </a:r>
                    </a:p>
                  </a:txBody>
                  <a:tcPr marL="3175" marR="3175" marT="3175" marB="0" anchor="b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Random Intercept</a:t>
                      </a: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F78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Random Intercept</a:t>
                      </a:r>
                    </a:p>
                  </a:txBody>
                  <a:tcPr marL="3175" marR="3175" marT="3175" marB="0" anchor="b">
                    <a:solidFill>
                      <a:srgbClr val="1F7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22302"/>
                  </a:ext>
                </a:extLst>
              </a:tr>
              <a:tr h="323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9422732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48215447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533138806"/>
                  </a:ext>
                </a:extLst>
              </a:tr>
              <a:tr h="3348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37148169"/>
                  </a:ext>
                </a:extLst>
              </a:tr>
              <a:tr h="325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2898054"/>
                  </a:ext>
                </a:extLst>
              </a:tr>
              <a:tr h="321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90115437"/>
                  </a:ext>
                </a:extLst>
              </a:tr>
              <a:tr h="359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9456734"/>
                  </a:ext>
                </a:extLst>
              </a:tr>
              <a:tr h="28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8301930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56C732-FF3D-4271-B4FA-AA5C360902D9}"/>
              </a:ext>
            </a:extLst>
          </p:cNvPr>
          <p:cNvSpPr txBox="1"/>
          <p:nvPr/>
        </p:nvSpPr>
        <p:spPr>
          <a:xfrm>
            <a:off x="6223000" y="4360333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Practical Conclusions: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very little deviation in latent sophistication between classes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Classrooms likely don't play a major roll in latent sophistication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64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6303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" y="617539"/>
            <a:ext cx="12152976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2b: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What can </a:t>
            </a:r>
            <a:r>
              <a:rPr lang="en-US" sz="2400" b="1" i="1" u="sng" dirty="0"/>
              <a:t>student</a:t>
            </a:r>
            <a:r>
              <a:rPr lang="en-US" sz="2400" dirty="0"/>
              <a:t> random effects tell us about strategy preference?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CD447-3110-41EB-8D93-6E9D112E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66" y="1109133"/>
            <a:ext cx="5731934" cy="57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6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6303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" y="617539"/>
            <a:ext cx="12152976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2c: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What can </a:t>
            </a:r>
            <a:r>
              <a:rPr lang="en-US" sz="2400" b="1" i="1" u="sng" dirty="0"/>
              <a:t>student</a:t>
            </a:r>
            <a:r>
              <a:rPr lang="en-US" sz="2400" dirty="0"/>
              <a:t> random effects tell us about strategy preference?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F6E46-E3B8-46AE-B4B3-C6919E8D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" y="1054526"/>
            <a:ext cx="5807704" cy="5807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BB8B5-D692-4D9C-A309-A19A4C572A80}"/>
              </a:ext>
            </a:extLst>
          </p:cNvPr>
          <p:cNvSpPr txBox="1"/>
          <p:nvPr/>
        </p:nvSpPr>
        <p:spPr>
          <a:xfrm>
            <a:off x="512231" y="1143001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Below Population Mean Latent Sophistication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3EE34-3935-4D64-9C18-6175DB087308}"/>
              </a:ext>
            </a:extLst>
          </p:cNvPr>
          <p:cNvSpPr txBox="1"/>
          <p:nvPr/>
        </p:nvSpPr>
        <p:spPr>
          <a:xfrm>
            <a:off x="2286246" y="1148045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Around Population Mean Latent Sophistication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2ECCF-0C08-45AC-895F-CD2388C87D57}"/>
              </a:ext>
            </a:extLst>
          </p:cNvPr>
          <p:cNvSpPr txBox="1"/>
          <p:nvPr/>
        </p:nvSpPr>
        <p:spPr>
          <a:xfrm>
            <a:off x="4060007" y="1143001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Above Population Mean Latent Sophistication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AC4277-4989-4322-B7E4-2F8C8A065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78838"/>
              </p:ext>
            </p:extLst>
          </p:nvPr>
        </p:nvGraphicFramePr>
        <p:xfrm>
          <a:off x="5979037" y="1925336"/>
          <a:ext cx="6046789" cy="33877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726179525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760172487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3016595266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122320607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11344334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1258687752"/>
                    </a:ext>
                  </a:extLst>
                </a:gridCol>
              </a:tblGrid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 #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R.I.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 #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R.I.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 #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F78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R.I.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solidFill>
                      <a:srgbClr val="1F7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54940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94829144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675226156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325282431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4029839760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4224231855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594882436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325093892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67555308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039876919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8967647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936ADDB-003C-4530-BFCA-6A0227E37452}"/>
              </a:ext>
            </a:extLst>
          </p:cNvPr>
          <p:cNvSpPr txBox="1"/>
          <p:nvPr/>
        </p:nvSpPr>
        <p:spPr>
          <a:xfrm>
            <a:off x="6235697" y="1171401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Below Population Mean Latent Sophistication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1C3EF-245E-4C5B-8F7D-92FA4F919862}"/>
              </a:ext>
            </a:extLst>
          </p:cNvPr>
          <p:cNvSpPr txBox="1"/>
          <p:nvPr/>
        </p:nvSpPr>
        <p:spPr>
          <a:xfrm>
            <a:off x="8250264" y="1168554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Around Population Mean Latent Sophistication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CEDF4-99DA-40DA-B1D6-EEDEFAFFEA55}"/>
              </a:ext>
            </a:extLst>
          </p:cNvPr>
          <p:cNvSpPr txBox="1"/>
          <p:nvPr/>
        </p:nvSpPr>
        <p:spPr>
          <a:xfrm>
            <a:off x="10264831" y="1175607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Above Population Mean Latent Sophistication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21B9D-D3F1-4582-BC20-D291A061FB10}"/>
              </a:ext>
            </a:extLst>
          </p:cNvPr>
          <p:cNvSpPr txBox="1"/>
          <p:nvPr/>
        </p:nvSpPr>
        <p:spPr>
          <a:xfrm>
            <a:off x="6182279" y="5339599"/>
            <a:ext cx="169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Bottom 10 Students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F54A8-5CBC-405E-B82A-FC4877A12733}"/>
              </a:ext>
            </a:extLst>
          </p:cNvPr>
          <p:cNvSpPr txBox="1"/>
          <p:nvPr/>
        </p:nvSpPr>
        <p:spPr>
          <a:xfrm>
            <a:off x="8143429" y="5339599"/>
            <a:ext cx="169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Middle 10 Students</a:t>
            </a:r>
          </a:p>
          <a:p>
            <a:pPr algn="ctr"/>
            <a:r>
              <a:rPr lang="en-US" sz="1400" dirty="0"/>
              <a:t>“Typical Students”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BF312-6D84-4845-99E9-8A2D606CFFB1}"/>
              </a:ext>
            </a:extLst>
          </p:cNvPr>
          <p:cNvSpPr txBox="1"/>
          <p:nvPr/>
        </p:nvSpPr>
        <p:spPr>
          <a:xfrm>
            <a:off x="10157996" y="5340859"/>
            <a:ext cx="169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Top 10 Students</a:t>
            </a:r>
          </a:p>
        </p:txBody>
      </p:sp>
    </p:spTree>
    <p:extLst>
      <p:ext uri="{BB962C8B-B14F-4D97-AF65-F5344CB8AC3E}">
        <p14:creationId xmlns:p14="http://schemas.microsoft.com/office/powerpoint/2010/main" val="2731429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56303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" y="617539"/>
            <a:ext cx="12152976" cy="48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2c: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What can </a:t>
            </a:r>
            <a:r>
              <a:rPr lang="en-US" sz="2400" b="1" i="1" u="sng" dirty="0"/>
              <a:t>student</a:t>
            </a:r>
            <a:r>
              <a:rPr lang="en-US" sz="2400" dirty="0"/>
              <a:t> random effects tell us about strategy preference?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F6E46-E3B8-46AE-B4B3-C6919E8D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" y="1054526"/>
            <a:ext cx="5807704" cy="5807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BB8B5-D692-4D9C-A309-A19A4C572A80}"/>
              </a:ext>
            </a:extLst>
          </p:cNvPr>
          <p:cNvSpPr txBox="1"/>
          <p:nvPr/>
        </p:nvSpPr>
        <p:spPr>
          <a:xfrm>
            <a:off x="512231" y="1143001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Below Population Mean Latent Sophistication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3EE34-3935-4D64-9C18-6175DB087308}"/>
              </a:ext>
            </a:extLst>
          </p:cNvPr>
          <p:cNvSpPr txBox="1"/>
          <p:nvPr/>
        </p:nvSpPr>
        <p:spPr>
          <a:xfrm>
            <a:off x="2286246" y="1148045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Around Population Mean Latent Sophistication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2ECCF-0C08-45AC-895F-CD2388C87D57}"/>
              </a:ext>
            </a:extLst>
          </p:cNvPr>
          <p:cNvSpPr txBox="1"/>
          <p:nvPr/>
        </p:nvSpPr>
        <p:spPr>
          <a:xfrm>
            <a:off x="4060007" y="1143001"/>
            <a:ext cx="159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Above Population Mean Latent Sophistication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C68C4ACB-0762-4FD7-B73C-AFCED1A1A668}"/>
              </a:ext>
            </a:extLst>
          </p:cNvPr>
          <p:cNvSpPr txBox="1">
            <a:spLocks/>
          </p:cNvSpPr>
          <p:nvPr/>
        </p:nvSpPr>
        <p:spPr>
          <a:xfrm>
            <a:off x="6096000" y="1115094"/>
            <a:ext cx="5342467" cy="284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u="sng" dirty="0"/>
              <a:t>Practical Conclusions: </a:t>
            </a:r>
          </a:p>
          <a:p>
            <a:pPr>
              <a:buFontTx/>
              <a:buChar char="-"/>
            </a:pPr>
            <a:r>
              <a:rPr lang="en-US" sz="2400" dirty="0">
                <a:effectLst/>
              </a:rPr>
              <a:t>It </a:t>
            </a:r>
            <a:r>
              <a:rPr lang="en-US" sz="2400" i="1" dirty="0">
                <a:effectLst/>
              </a:rPr>
              <a:t>is</a:t>
            </a:r>
            <a:r>
              <a:rPr lang="en-US" sz="2400" dirty="0">
                <a:effectLst/>
              </a:rPr>
              <a:t> possible to score every student in terms of their sophistication and use these scores like Rasch scores in correctness-based assessments.</a:t>
            </a:r>
          </a:p>
          <a:p>
            <a:pPr>
              <a:buFontTx/>
              <a:buChar char="-"/>
            </a:pPr>
            <a:endParaRPr lang="en-US" sz="2800" dirty="0"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356270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24" y="1465312"/>
            <a:ext cx="11858825" cy="5276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Research Question 3:</a:t>
            </a:r>
            <a:r>
              <a:rPr lang="en-US" sz="2400" dirty="0">
                <a:solidFill>
                  <a:schemeClr val="tx1"/>
                </a:solidFill>
              </a:rPr>
              <a:t> How do we best model strategy preference, given a large portion of strategies do not fall onto the existing research-based sophistication scale?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A1: </a:t>
            </a:r>
            <a:r>
              <a:rPr lang="en-US" sz="2400" dirty="0">
                <a:solidFill>
                  <a:schemeClr val="tx1"/>
                </a:solidFill>
              </a:rPr>
              <a:t>When a strategy can be detected, </a:t>
            </a:r>
            <a:r>
              <a:rPr lang="en-US" sz="2400" dirty="0"/>
              <a:t>Pre-sophistication level, </a:t>
            </a:r>
            <a:r>
              <a:rPr lang="en-US" sz="2400" dirty="0">
                <a:solidFill>
                  <a:schemeClr val="tx1"/>
                </a:solidFill>
              </a:rPr>
              <a:t>Experimental Condition</a:t>
            </a:r>
            <a:r>
              <a:rPr lang="en-US" sz="2400" dirty="0"/>
              <a:t> (LT, REV, BAU), &amp; School Type (Public, Private) contribute the most to sophistication.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lang="en-US" sz="2400" b="1" dirty="0">
                <a:solidFill>
                  <a:schemeClr val="tx1"/>
                </a:solidFill>
              </a:rPr>
              <a:t>A2: </a:t>
            </a:r>
            <a:r>
              <a:rPr lang="en-US" sz="2400" dirty="0">
                <a:solidFill>
                  <a:schemeClr val="tx1"/>
                </a:solidFill>
              </a:rPr>
              <a:t>Regardless of the model specified, the posterior probability that children in the LT condition use more sophisticated strategy vs. REV condition is above 96%.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A3: </a:t>
            </a:r>
            <a:r>
              <a:rPr lang="en-US" sz="2400" dirty="0">
                <a:solidFill>
                  <a:schemeClr val="tx1"/>
                </a:solidFill>
              </a:rPr>
              <a:t>There is a methodological advantage to using the hurdle model due to the differential probabilities of a detectable strategy by Experimental Condition, Pre-Sophistication, and School Type (less information loss, more power)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19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Sampling Methods and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4"/>
            <a:ext cx="10984160" cy="5451856"/>
          </a:xfrm>
        </p:spPr>
        <p:txBody>
          <a:bodyPr>
            <a:normAutofit/>
          </a:bodyPr>
          <a:lstStyle/>
          <a:p>
            <a:r>
              <a:rPr lang="en-US" sz="2400" b="1" dirty="0"/>
              <a:t>Sampling </a:t>
            </a:r>
            <a:r>
              <a:rPr lang="en-US" dirty="0"/>
              <a:t>(Randomized Control Trial) </a:t>
            </a:r>
          </a:p>
          <a:p>
            <a:pPr lvl="1"/>
            <a:r>
              <a:rPr lang="en-US" sz="2000" dirty="0"/>
              <a:t>n = 186 kindergarten students</a:t>
            </a:r>
          </a:p>
          <a:p>
            <a:pPr lvl="2"/>
            <a:r>
              <a:rPr lang="en-US" sz="2000" dirty="0"/>
              <a:t>16 classes across 6 schools</a:t>
            </a:r>
          </a:p>
          <a:p>
            <a:pPr lvl="2"/>
            <a:r>
              <a:rPr lang="en-US" sz="2000" dirty="0"/>
              <a:t>149 in 4 public schools, 37 in 2 private schools </a:t>
            </a:r>
          </a:p>
          <a:p>
            <a:pPr lvl="2"/>
            <a:r>
              <a:rPr lang="en-US" sz="2000" dirty="0"/>
              <a:t>104 girls, 82 boys</a:t>
            </a:r>
          </a:p>
          <a:p>
            <a:r>
              <a:rPr lang="en-US" sz="2200" b="1" dirty="0"/>
              <a:t>School District</a:t>
            </a:r>
          </a:p>
          <a:p>
            <a:pPr lvl="1"/>
            <a:r>
              <a:rPr lang="en-US" sz="2000" dirty="0"/>
              <a:t>53.8% Latinx, 24.7% White, 13.2% African American, 3.2% Asian, 0.7% American Indian, 0.4% Native Hawaiian or Other Pacific Islander, and 4.1% respondents who identified as having Two or More Races.</a:t>
            </a:r>
          </a:p>
          <a:p>
            <a:pPr lvl="1"/>
            <a:r>
              <a:rPr lang="en-US" sz="2000" dirty="0"/>
              <a:t>65% of students qualify for free-/reduced-lunch</a:t>
            </a:r>
          </a:p>
          <a:p>
            <a:pPr lvl="1"/>
            <a:r>
              <a:rPr lang="en-US" sz="2000" dirty="0"/>
              <a:t>36.3% are English-Language Learners</a:t>
            </a:r>
          </a:p>
          <a:p>
            <a:pPr marL="228600" lvl="1" indent="0">
              <a:buNone/>
            </a:pPr>
            <a:endParaRPr lang="en-US" sz="2000" dirty="0"/>
          </a:p>
        </p:txBody>
      </p:sp>
      <p:pic>
        <p:nvPicPr>
          <p:cNvPr id="1028" name="Picture 4" descr="Denver Vacations: Colorado Attractions">
            <a:extLst>
              <a:ext uri="{FF2B5EF4-FFF2-40B4-BE49-F238E27FC236}">
                <a16:creationId xmlns:a16="http://schemas.microsoft.com/office/drawing/2014/main" id="{463BD87E-54C4-470F-952B-312EF139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16" y="1368044"/>
            <a:ext cx="4030835" cy="22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11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011E-986A-4D29-862A-A8CDC186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708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dirty="0"/>
              <a:t>Experimental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6504"/>
            <a:ext cx="6600825" cy="5403396"/>
          </a:xfrm>
        </p:spPr>
        <p:txBody>
          <a:bodyPr>
            <a:normAutofit/>
          </a:bodyPr>
          <a:lstStyle/>
          <a:p>
            <a:r>
              <a:rPr lang="en-US" sz="2400" b="1" dirty="0"/>
              <a:t>Three Conditions: </a:t>
            </a:r>
          </a:p>
          <a:p>
            <a:pPr lvl="1"/>
            <a:r>
              <a:rPr lang="sv-SE" sz="2400" dirty="0"/>
              <a:t>Learning Trajectory (LT): 70 students</a:t>
            </a:r>
          </a:p>
          <a:p>
            <a:pPr lvl="1"/>
            <a:r>
              <a:rPr lang="sv-SE" sz="2400" dirty="0"/>
              <a:t>Reverse-order (REV): 59 students</a:t>
            </a:r>
          </a:p>
          <a:p>
            <a:pPr lvl="1"/>
            <a:r>
              <a:rPr lang="sv-SE" sz="2400" dirty="0"/>
              <a:t>Business-as-Usual (BAU): 57 students</a:t>
            </a:r>
          </a:p>
          <a:p>
            <a:pPr marL="228600" lvl="1" indent="0">
              <a:buNone/>
            </a:pPr>
            <a:endParaRPr lang="sv-SE" sz="2400" dirty="0"/>
          </a:p>
          <a:p>
            <a:r>
              <a:rPr lang="en-US" sz="2400" dirty="0"/>
              <a:t>LT and REV students received one-on-one instruction using the same activities from the length LT, while the REV condition reversed the order of activities presented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BAU did not receive one-on-one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0C47-8D43-4B18-8EA4-FBBB966A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35" y="1505879"/>
            <a:ext cx="5808967" cy="4517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BCEF8-5C95-4EC5-8578-73F5A4C28AF5}"/>
              </a:ext>
            </a:extLst>
          </p:cNvPr>
          <p:cNvSpPr txBox="1"/>
          <p:nvPr/>
        </p:nvSpPr>
        <p:spPr>
          <a:xfrm>
            <a:off x="6526643" y="6023212"/>
            <a:ext cx="566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https://www.learningtrajectories.org/math/learning-trajectories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3490CC-2D3A-48A4-BC27-A7E015E1804C}"/>
              </a:ext>
            </a:extLst>
          </p:cNvPr>
          <p:cNvSpPr/>
          <p:nvPr/>
        </p:nvSpPr>
        <p:spPr>
          <a:xfrm>
            <a:off x="10099344" y="1943100"/>
            <a:ext cx="1892490" cy="51804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b="1" dirty="0"/>
              <a:t>Data Collection and Coding:</a:t>
            </a:r>
            <a:br>
              <a:rPr lang="en-US" b="1" dirty="0"/>
            </a:br>
            <a:r>
              <a:rPr lang="en-US" sz="2000" b="1" dirty="0"/>
              <a:t>Pre- and Post-Assessment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4"/>
            <a:ext cx="12148457" cy="5451856"/>
          </a:xfrm>
        </p:spPr>
        <p:txBody>
          <a:bodyPr>
            <a:normAutofit/>
          </a:bodyPr>
          <a:lstStyle/>
          <a:p>
            <a:r>
              <a:rPr lang="en-US" sz="2800" dirty="0"/>
              <a:t>Composed </a:t>
            </a:r>
            <a:r>
              <a:rPr lang="en-US" sz="2800"/>
              <a:t>of 28 </a:t>
            </a:r>
            <a:r>
              <a:rPr lang="en-US" sz="2800" dirty="0"/>
              <a:t>items developed to assess length measurement learning </a:t>
            </a:r>
            <a:r>
              <a:rPr lang="en-US" sz="2000" dirty="0"/>
              <a:t>(</a:t>
            </a:r>
            <a:r>
              <a:rPr lang="en-US" sz="2000" i="1" dirty="0"/>
              <a:t>Research-Based Early Mathematics Assessment</a:t>
            </a:r>
            <a:r>
              <a:rPr lang="en-US" sz="2000" dirty="0"/>
              <a:t>, Clements, 2008/2020)</a:t>
            </a:r>
          </a:p>
          <a:p>
            <a:endParaRPr lang="en-US" sz="2000" dirty="0"/>
          </a:p>
          <a:p>
            <a:r>
              <a:rPr lang="en-US" sz="2800" dirty="0"/>
              <a:t>Each item was scored for correctness and </a:t>
            </a:r>
            <a:r>
              <a:rPr lang="en-US" sz="2800" i="1" u="sng" dirty="0"/>
              <a:t>sophistication for the strategy observed</a:t>
            </a:r>
          </a:p>
          <a:p>
            <a:endParaRPr lang="en-US" sz="2800" i="1" u="sng" dirty="0"/>
          </a:p>
          <a:p>
            <a:r>
              <a:rPr lang="en-US" sz="2800" i="1" u="sng" dirty="0"/>
              <a:t>Sophistication</a:t>
            </a:r>
            <a:r>
              <a:rPr lang="en-US" sz="2800" dirty="0"/>
              <a:t> was made up of up to 10 research-based codes then collapsed into 4-point ordinal scores. </a:t>
            </a:r>
            <a:endParaRPr lang="en-US" sz="240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72EB376-7AE7-45EA-844C-813A7A9E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99" y="4471516"/>
            <a:ext cx="4802461" cy="23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0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b="1" dirty="0"/>
              <a:t>Data Collection and Coding:</a:t>
            </a:r>
            <a:br>
              <a:rPr lang="en-US" b="1" dirty="0"/>
            </a:br>
            <a:r>
              <a:rPr lang="en-US" sz="2000" b="1" dirty="0"/>
              <a:t>Pre- and Post-Assessment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93B-AA20-42DD-ACB0-0054A85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043"/>
            <a:ext cx="12148457" cy="1354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3366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“Can you put these in order from the shortest to longest?” 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child is done, give him/her the tower made of ten white cubes, and say, </a:t>
            </a:r>
            <a:r>
              <a:rPr lang="en-US" sz="2000" b="1" dirty="0">
                <a:solidFill>
                  <a:srgbClr val="3366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“I forgot this one! Can you place it so they are all in order?”</a:t>
            </a:r>
            <a:endParaRPr lang="en-US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92143-1772-4475-8E28-5EB6928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2"/>
          <a:stretch/>
        </p:blipFill>
        <p:spPr bwMode="auto">
          <a:xfrm>
            <a:off x="241986" y="2926896"/>
            <a:ext cx="4350154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1EBC1A-1E72-4E3A-AE1B-4375AAA9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"/>
          <a:stretch/>
        </p:blipFill>
        <p:spPr bwMode="auto">
          <a:xfrm>
            <a:off x="6576330" y="2926895"/>
            <a:ext cx="5290459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8A35A-69F9-43DC-B154-F1CB6A463D16}"/>
              </a:ext>
            </a:extLst>
          </p:cNvPr>
          <p:cNvSpPr/>
          <p:nvPr/>
        </p:nvSpPr>
        <p:spPr>
          <a:xfrm>
            <a:off x="4815571" y="3884161"/>
            <a:ext cx="1600200" cy="5021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C2304-ABF0-4AA4-8342-F88FB97F64FB}"/>
              </a:ext>
            </a:extLst>
          </p:cNvPr>
          <p:cNvSpPr txBox="1"/>
          <p:nvPr/>
        </p:nvSpPr>
        <p:spPr>
          <a:xfrm>
            <a:off x="-1" y="6507222"/>
            <a:ext cx="7052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Item H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LT Studies: Measurement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Unit 6 Length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 2019</a:t>
            </a:r>
            <a:endParaRPr lang="en-US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7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b="1" dirty="0"/>
              <a:t>Data Collection and Coding:</a:t>
            </a:r>
            <a:br>
              <a:rPr lang="en-US" b="1" dirty="0"/>
            </a:br>
            <a:r>
              <a:rPr lang="en-US" sz="2000" b="1" dirty="0"/>
              <a:t>Pre- and Post-Assessment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92143-1772-4475-8E28-5EB6928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2"/>
          <a:stretch/>
        </p:blipFill>
        <p:spPr bwMode="auto">
          <a:xfrm>
            <a:off x="417518" y="1367517"/>
            <a:ext cx="4350154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1EBC1A-1E72-4E3A-AE1B-4375AAA9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"/>
          <a:stretch/>
        </p:blipFill>
        <p:spPr bwMode="auto">
          <a:xfrm>
            <a:off x="6751862" y="1367516"/>
            <a:ext cx="5290459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8A35A-69F9-43DC-B154-F1CB6A463D16}"/>
              </a:ext>
            </a:extLst>
          </p:cNvPr>
          <p:cNvSpPr/>
          <p:nvPr/>
        </p:nvSpPr>
        <p:spPr>
          <a:xfrm>
            <a:off x="4991103" y="2324782"/>
            <a:ext cx="1600200" cy="5021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07508-7861-49CD-A058-A6F98CAE4A98}"/>
              </a:ext>
            </a:extLst>
          </p:cNvPr>
          <p:cNvSpPr txBox="1"/>
          <p:nvPr/>
        </p:nvSpPr>
        <p:spPr>
          <a:xfrm>
            <a:off x="0" y="3970047"/>
            <a:ext cx="11239160" cy="326756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Research Based Sophistication Codes:</a:t>
            </a:r>
            <a:endParaRPr lang="en-US" sz="20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1 = Plays without attempting item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10 = Uses trial and error repeatedly to order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2 = </a:t>
            </a: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Compares only 2 towers at a time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3 = Separates into categorizes of length without complete ordering within them 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4 = Attempts to order without alignment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dirty="0">
              <a:solidFill>
                <a:srgbClr val="262626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5 = Attempts to order with alignment 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6 = Systematically searches for the next long/shorter tower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7 = Other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8 = Strategy could not be observed</a:t>
            </a: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Arial" panose="020B0604020202020204" pitchFamily="34" charset="0"/>
              </a:rPr>
              <a:t>9 = NA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17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655-F907-4E4C-A1F4-3E6A91F9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00"/>
            <a:ext cx="7729728" cy="1188720"/>
          </a:xfrm>
        </p:spPr>
        <p:txBody>
          <a:bodyPr/>
          <a:lstStyle/>
          <a:p>
            <a:r>
              <a:rPr lang="en-US" b="1" dirty="0"/>
              <a:t>Data Collection and Coding:</a:t>
            </a:r>
            <a:br>
              <a:rPr lang="en-US" b="1" dirty="0"/>
            </a:br>
            <a:r>
              <a:rPr lang="en-US" sz="2000" b="1" dirty="0"/>
              <a:t>Pre- and Post-Assessment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92143-1772-4475-8E28-5EB6928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2"/>
          <a:stretch/>
        </p:blipFill>
        <p:spPr bwMode="auto">
          <a:xfrm>
            <a:off x="417518" y="1367517"/>
            <a:ext cx="4350154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1EBC1A-1E72-4E3A-AE1B-4375AAA9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"/>
          <a:stretch/>
        </p:blipFill>
        <p:spPr bwMode="auto">
          <a:xfrm>
            <a:off x="6751862" y="1367516"/>
            <a:ext cx="5290459" cy="25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8A35A-69F9-43DC-B154-F1CB6A463D16}"/>
              </a:ext>
            </a:extLst>
          </p:cNvPr>
          <p:cNvSpPr/>
          <p:nvPr/>
        </p:nvSpPr>
        <p:spPr>
          <a:xfrm>
            <a:off x="4991103" y="2324782"/>
            <a:ext cx="1600200" cy="5021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07508-7861-49CD-A058-A6F98CAE4A98}"/>
              </a:ext>
            </a:extLst>
          </p:cNvPr>
          <p:cNvSpPr txBox="1"/>
          <p:nvPr/>
        </p:nvSpPr>
        <p:spPr>
          <a:xfrm>
            <a:off x="0" y="3970047"/>
            <a:ext cx="11239160" cy="532453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4-Point Ordinal Sophistication Coding (collapsed): </a:t>
            </a:r>
            <a:endParaRPr lang="en-US" sz="20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b="1" kern="1200" dirty="0">
                <a:effectLst/>
                <a:ea typeface="+mn-ea"/>
                <a:cs typeface="+mn-cs"/>
              </a:rPr>
              <a:t>L0: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1</a:t>
            </a:r>
            <a:r>
              <a:rPr lang="en-US" b="1" kern="1200" dirty="0">
                <a:effectLst/>
                <a:ea typeface="+mn-ea"/>
                <a:cs typeface="+mn-cs"/>
              </a:rPr>
              <a:t> </a:t>
            </a:r>
            <a:r>
              <a:rPr lang="en-US" kern="1200" dirty="0">
                <a:effectLst/>
                <a:ea typeface="+mn-ea"/>
                <a:cs typeface="+mn-cs"/>
              </a:rPr>
              <a:t>= Plays without attempting item</a:t>
            </a:r>
            <a:endParaRPr lang="en-US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b="1" kern="1200" dirty="0">
                <a:effectLst/>
                <a:ea typeface="+mn-ea"/>
                <a:cs typeface="+mn-cs"/>
              </a:rPr>
              <a:t>L1: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2</a:t>
            </a:r>
            <a:r>
              <a:rPr lang="en-US" kern="1200" dirty="0">
                <a:effectLst/>
                <a:ea typeface="+mn-ea"/>
                <a:cs typeface="+mn-cs"/>
              </a:rPr>
              <a:t> = </a:t>
            </a:r>
            <a:r>
              <a:rPr lang="en-US" kern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Compares only 2 towers at a time</a:t>
            </a:r>
            <a:r>
              <a:rPr lang="en-US" dirty="0"/>
              <a:t>;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3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 = Separates into categorizes of length without complete ordering within them;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4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 = Attempts to order without alignment</a:t>
            </a:r>
            <a:r>
              <a:rPr lang="en-US" kern="1200" dirty="0">
                <a:effectLst/>
                <a:ea typeface="+mn-ea"/>
                <a:cs typeface="+mn-cs"/>
              </a:rPr>
              <a:t>;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+mn-cs"/>
              </a:rPr>
              <a:t>10 </a:t>
            </a:r>
            <a:r>
              <a:rPr lang="en-US" kern="1200" dirty="0">
                <a:effectLst/>
                <a:ea typeface="+mn-ea"/>
                <a:cs typeface="+mn-cs"/>
              </a:rPr>
              <a:t>= Uses trial and error repeatedly to order</a:t>
            </a:r>
            <a:endParaRPr lang="en-US" kern="1200" dirty="0">
              <a:effectLst/>
              <a:ea typeface="+mn-ea"/>
              <a:cs typeface="Arial" panose="020B0604020202020204" pitchFamily="34" charset="0"/>
            </a:endParaRPr>
          </a:p>
          <a:p>
            <a:pPr marL="457200" indent="-228600">
              <a:spcBef>
                <a:spcPts val="1000"/>
              </a:spcBef>
            </a:pPr>
            <a:r>
              <a:rPr lang="en-US" b="1" dirty="0">
                <a:effectLst/>
                <a:cs typeface="Arial" panose="020B0604020202020204" pitchFamily="34" charset="0"/>
              </a:rPr>
              <a:t>L2: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5</a:t>
            </a:r>
            <a:r>
              <a:rPr lang="en-US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= Attempts to order with alignment </a:t>
            </a:r>
            <a:endParaRPr lang="en-US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r>
              <a:rPr lang="en-US" b="1" dirty="0"/>
              <a:t>L3: </a:t>
            </a:r>
            <a:r>
              <a:rPr lang="en-US" b="1" kern="1200" dirty="0">
                <a:solidFill>
                  <a:srgbClr val="48B092"/>
                </a:solidFill>
                <a:effectLst/>
                <a:ea typeface="+mn-ea"/>
                <a:cs typeface="Arial" panose="020B0604020202020204" pitchFamily="34" charset="0"/>
              </a:rPr>
              <a:t>6 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= Systematically searches for the next long/shorter tower</a:t>
            </a:r>
            <a:endParaRPr lang="en-US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r>
              <a:rPr lang="en-US" b="1" dirty="0">
                <a:effectLst/>
              </a:rPr>
              <a:t>H:</a:t>
            </a:r>
            <a:r>
              <a:rPr lang="en-US" kern="1200" dirty="0">
                <a:effectLst/>
                <a:ea typeface="+mn-ea"/>
                <a:cs typeface="+mn-cs"/>
              </a:rPr>
              <a:t> </a:t>
            </a:r>
            <a:r>
              <a:rPr lang="en-US" b="1" kern="1200" dirty="0">
                <a:solidFill>
                  <a:srgbClr val="D27229"/>
                </a:solidFill>
                <a:effectLst/>
                <a:ea typeface="+mn-ea"/>
                <a:cs typeface="Arial" panose="020B0604020202020204" pitchFamily="34" charset="0"/>
              </a:rPr>
              <a:t>7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 = Other;</a:t>
            </a:r>
            <a:r>
              <a:rPr lang="en-US" dirty="0"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rgbClr val="8887AB"/>
                </a:solidFill>
                <a:cs typeface="Arial" panose="020B0604020202020204" pitchFamily="34" charset="0"/>
              </a:rPr>
              <a:t>8</a:t>
            </a:r>
            <a:r>
              <a:rPr lang="en-US" dirty="0">
                <a:solidFill>
                  <a:srgbClr val="8887AB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= Strategy could not be observed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; </a:t>
            </a:r>
            <a:r>
              <a:rPr lang="en-US" b="1" kern="1200" dirty="0">
                <a:solidFill>
                  <a:srgbClr val="D27229"/>
                </a:solidFill>
                <a:effectLst/>
                <a:ea typeface="+mn-ea"/>
                <a:cs typeface="Arial" panose="020B0604020202020204" pitchFamily="34" charset="0"/>
              </a:rPr>
              <a:t>9</a:t>
            </a:r>
            <a:r>
              <a:rPr lang="en-US" kern="1200" dirty="0">
                <a:effectLst/>
                <a:ea typeface="+mn-ea"/>
                <a:cs typeface="Arial" panose="020B0604020202020204" pitchFamily="34" charset="0"/>
              </a:rPr>
              <a:t> = NA</a:t>
            </a:r>
            <a:endParaRPr lang="en-US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>
              <a:spcBef>
                <a:spcPts val="1000"/>
              </a:spcBef>
            </a:pP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dirty="0">
              <a:solidFill>
                <a:srgbClr val="262626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marL="457200" indent="-228600" algn="l" rtl="0" eaLnBrk="1" latinLnBrk="0" hangingPunct="1">
              <a:spcBef>
                <a:spcPts val="1000"/>
              </a:spcBef>
              <a:spcAft>
                <a:spcPts val="0"/>
              </a:spcAft>
            </a:pPr>
            <a:endParaRPr lang="en-US" sz="1600" kern="1200" dirty="0">
              <a:solidFill>
                <a:srgbClr val="262626"/>
              </a:solidFill>
              <a:effectLst/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9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12638</TotalTime>
  <Words>3476</Words>
  <Application>Microsoft Office PowerPoint</Application>
  <PresentationFormat>Widescreen</PresentationFormat>
  <Paragraphs>760</Paragraphs>
  <Slides>40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Abadi Extra Light</vt:lpstr>
      <vt:lpstr>Arial</vt:lpstr>
      <vt:lpstr>Calibri</vt:lpstr>
      <vt:lpstr>Cambria Math</vt:lpstr>
      <vt:lpstr>Gill Sans MT</vt:lpstr>
      <vt:lpstr>Parcel</vt:lpstr>
      <vt:lpstr>Modeling Ordinal Sophistication of Problem-Solving Strategies for Length-Measurement:  The Hurdle Approach</vt:lpstr>
      <vt:lpstr>Motivation</vt:lpstr>
      <vt:lpstr>Research Questions</vt:lpstr>
      <vt:lpstr>Sampling Methods and Demographics</vt:lpstr>
      <vt:lpstr>Experimental Conditions</vt:lpstr>
      <vt:lpstr>Data Collection and Coding: Pre- and Post-Assessment </vt:lpstr>
      <vt:lpstr>Data Collection and Coding: Pre- and Post-Assessment </vt:lpstr>
      <vt:lpstr>Data Collection and Coding: Pre- and Post-Assessment </vt:lpstr>
      <vt:lpstr>Data Collection and Coding: Pre- and Post-Assessment </vt:lpstr>
      <vt:lpstr>Coding process</vt:lpstr>
      <vt:lpstr>The Hurdle Modeling Approach</vt:lpstr>
      <vt:lpstr>Statistical Analysis: hurdle model</vt:lpstr>
      <vt:lpstr>Statistical Analysis: hurdle model</vt:lpstr>
      <vt:lpstr>PowerPoint Presentation</vt:lpstr>
      <vt:lpstr>Statistical Analysis: hurdle model</vt:lpstr>
      <vt:lpstr>Statistical Analysis: Estimation</vt:lpstr>
      <vt:lpstr>Statistical Analysis: Estimation</vt:lpstr>
      <vt:lpstr>Data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Detecting Codable Strategies</vt:lpstr>
      <vt:lpstr>Fixed Effects When a Strategy is Detected</vt:lpstr>
      <vt:lpstr>Sophistication Thresholds When a Strategy is Detected</vt:lpstr>
      <vt:lpstr>PowerPoint Presentation</vt:lpstr>
      <vt:lpstr>Results summary</vt:lpstr>
      <vt:lpstr>Results summary</vt:lpstr>
      <vt:lpstr>Random Intercepts</vt:lpstr>
      <vt:lpstr>Research Questions</vt:lpstr>
      <vt:lpstr>PowerPoint Presentation</vt:lpstr>
      <vt:lpstr>Research Questions</vt:lpstr>
      <vt:lpstr>Research Questions</vt:lpstr>
      <vt:lpstr>Research Questions</vt:lpstr>
      <vt:lpstr>Research Questions</vt:lpstr>
      <vt:lpstr>Research Questions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Length Measurement</dc:title>
  <dc:creator>CarsonKeeter</dc:creator>
  <cp:lastModifiedBy>CarsonKeeter</cp:lastModifiedBy>
  <cp:revision>294</cp:revision>
  <dcterms:created xsi:type="dcterms:W3CDTF">2021-03-09T21:58:52Z</dcterms:created>
  <dcterms:modified xsi:type="dcterms:W3CDTF">2021-04-15T22:47:21Z</dcterms:modified>
</cp:coreProperties>
</file>